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527" r:id="rId1"/>
  </p:sldMasterIdLst>
  <p:notesMasterIdLst>
    <p:notesMasterId r:id="rId15"/>
  </p:notesMasterIdLst>
  <p:handoutMasterIdLst>
    <p:handoutMasterId r:id="rId16"/>
  </p:handoutMasterIdLst>
  <p:sldIdLst>
    <p:sldId id="435" r:id="rId2"/>
    <p:sldId id="411" r:id="rId3"/>
    <p:sldId id="420" r:id="rId4"/>
    <p:sldId id="431" r:id="rId5"/>
    <p:sldId id="428" r:id="rId6"/>
    <p:sldId id="427" r:id="rId7"/>
    <p:sldId id="429" r:id="rId8"/>
    <p:sldId id="432" r:id="rId9"/>
    <p:sldId id="433" r:id="rId10"/>
    <p:sldId id="436" r:id="rId11"/>
    <p:sldId id="437" r:id="rId12"/>
    <p:sldId id="407" r:id="rId13"/>
    <p:sldId id="438" r:id="rId14"/>
  </p:sldIdLst>
  <p:sldSz cx="9144000" cy="6858000" type="screen4x3"/>
  <p:notesSz cx="6797675" cy="992822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74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orient="horz" pos="2251" userDrawn="1">
          <p15:clr>
            <a:srgbClr val="A4A3A4"/>
          </p15:clr>
        </p15:guide>
        <p15:guide id="5" pos="2925">
          <p15:clr>
            <a:srgbClr val="A4A3A4"/>
          </p15:clr>
        </p15:guide>
        <p15:guide id="6" pos="204">
          <p15:clr>
            <a:srgbClr val="A4A3A4"/>
          </p15:clr>
        </p15:guide>
        <p15:guide id="7" pos="5511">
          <p15:clr>
            <a:srgbClr val="A4A3A4"/>
          </p15:clr>
        </p15:guide>
        <p15:guide id="8" pos="2835">
          <p15:clr>
            <a:srgbClr val="A4A3A4"/>
          </p15:clr>
        </p15:guide>
        <p15:guide id="9" pos="1383" userDrawn="1">
          <p15:clr>
            <a:srgbClr val="A4A3A4"/>
          </p15:clr>
        </p15:guide>
        <p15:guide id="10" orient="horz" pos="3294" userDrawn="1">
          <p15:clr>
            <a:srgbClr val="A4A3A4"/>
          </p15:clr>
        </p15:guide>
        <p15:guide id="11" orient="horz" pos="3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E" initials="vp" lastIdx="1" clrIdx="0"/>
  <p:cmAuthor id="1" name="Borislava" initials="BS" lastIdx="5" clrIdx="1"/>
  <p:cmAuthor id="2" name="Teodora Ivanova" initials="TIV" lastIdx="14" clrIdx="2"/>
  <p:cmAuthor id="3" name="Iliya Karanikolov" initials="IK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A5A5A5"/>
    <a:srgbClr val="8497B0"/>
    <a:srgbClr val="ED7D31"/>
    <a:srgbClr val="DDDDDD"/>
    <a:srgbClr val="C4E59F"/>
    <a:srgbClr val="EBD3F1"/>
    <a:srgbClr val="FF6600"/>
    <a:srgbClr val="FF99CC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6092" autoAdjust="0"/>
  </p:normalViewPr>
  <p:slideViewPr>
    <p:cSldViewPr>
      <p:cViewPr varScale="1">
        <p:scale>
          <a:sx n="114" d="100"/>
          <a:sy n="114" d="100"/>
        </p:scale>
        <p:origin x="1914" y="108"/>
      </p:cViewPr>
      <p:guideLst>
        <p:guide orient="horz" pos="2160"/>
        <p:guide orient="horz" pos="3974"/>
        <p:guide orient="horz" pos="527"/>
        <p:guide orient="horz" pos="2251"/>
        <p:guide pos="2925"/>
        <p:guide pos="204"/>
        <p:guide pos="5511"/>
        <p:guide pos="2835"/>
        <p:guide pos="1383"/>
        <p:guide orient="horz" pos="3294"/>
        <p:guide orient="horz" pos="30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A582F-0CDE-452A-9B4F-7D0FA12DF522}" type="doc">
      <dgm:prSet loTypeId="urn:microsoft.com/office/officeart/2005/8/layout/cycle2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215CE00F-F387-476F-A0DF-E8867691FC12}">
      <dgm:prSet phldrT="[Text]" custT="1"/>
      <dgm:spPr>
        <a:ln>
          <a:solidFill>
            <a:schemeClr val="tx2"/>
          </a:solidFill>
        </a:ln>
      </dgm:spPr>
      <dgm:t>
        <a:bodyPr lIns="0" tIns="0" rIns="0" bIns="0"/>
        <a:lstStyle/>
        <a:p>
          <a:r>
            <a:rPr lang="bg-BG" sz="1600" b="1" baseline="0" dirty="0">
              <a:solidFill>
                <a:schemeClr val="tx2"/>
              </a:solidFill>
            </a:rPr>
            <a:t>КП подава ПП и бизнес план пред ФГР</a:t>
          </a:r>
          <a:endParaRPr lang="en-US" sz="1600" b="1" baseline="0" dirty="0">
            <a:solidFill>
              <a:schemeClr val="tx2"/>
            </a:solidFill>
          </a:endParaRPr>
        </a:p>
      </dgm:t>
    </dgm:pt>
    <dgm:pt modelId="{E0237457-BDA0-4272-BE19-8C9B302476CC}" type="parTrans" cxnId="{3940FD26-3282-4602-84FF-61E2226FEB1C}">
      <dgm:prSet/>
      <dgm:spPr/>
      <dgm:t>
        <a:bodyPr/>
        <a:lstStyle/>
        <a:p>
          <a:endParaRPr lang="en-US" sz="800" b="1"/>
        </a:p>
      </dgm:t>
    </dgm:pt>
    <dgm:pt modelId="{27ECC931-57CA-4F73-84C4-CA0E450CE9C5}" type="sibTrans" cxnId="{3940FD26-3282-4602-84FF-61E2226FEB1C}">
      <dgm:prSet custT="1"/>
      <dgm:spPr/>
      <dgm:t>
        <a:bodyPr/>
        <a:lstStyle/>
        <a:p>
          <a:endParaRPr lang="en-US" sz="800" b="1" dirty="0"/>
        </a:p>
      </dgm:t>
    </dgm:pt>
    <dgm:pt modelId="{96A17B9B-F836-43C7-99D0-BCE8B3C39C57}">
      <dgm:prSet phldrT="[Text]" custT="1"/>
      <dgm:spPr>
        <a:ln>
          <a:solidFill>
            <a:schemeClr val="accent3">
              <a:lumMod val="75000"/>
            </a:schemeClr>
          </a:solidFill>
        </a:ln>
      </dgm:spPr>
      <dgm:t>
        <a:bodyPr lIns="0" tIns="0" rIns="0" bIns="0"/>
        <a:lstStyle/>
        <a:p>
          <a:r>
            <a:rPr lang="bg-BG" sz="1600" b="1" baseline="0" dirty="0">
              <a:solidFill>
                <a:schemeClr val="accent3">
                  <a:lumMod val="75000"/>
                </a:schemeClr>
              </a:solidFill>
            </a:rPr>
            <a:t>Оценка на проекта от ФГР </a:t>
          </a:r>
          <a:endParaRPr lang="en-US" sz="1600" b="1" baseline="0" dirty="0">
            <a:solidFill>
              <a:schemeClr val="accent3">
                <a:lumMod val="75000"/>
              </a:schemeClr>
            </a:solidFill>
          </a:endParaRPr>
        </a:p>
      </dgm:t>
    </dgm:pt>
    <dgm:pt modelId="{A02A3A1E-A8E4-4A4C-8433-B716A54C4BD7}" type="parTrans" cxnId="{8E1FAA24-E86C-4843-9410-4BBCC7CB1AC6}">
      <dgm:prSet/>
      <dgm:spPr/>
      <dgm:t>
        <a:bodyPr/>
        <a:lstStyle/>
        <a:p>
          <a:endParaRPr lang="en-US" sz="800" b="1"/>
        </a:p>
      </dgm:t>
    </dgm:pt>
    <dgm:pt modelId="{6F0953FB-32F7-4FDA-8382-A330802C4C0C}" type="sibTrans" cxnId="{8E1FAA24-E86C-4843-9410-4BBCC7CB1AC6}">
      <dgm:prSet custT="1"/>
      <dgm:spPr/>
      <dgm:t>
        <a:bodyPr/>
        <a:lstStyle/>
        <a:p>
          <a:endParaRPr lang="en-US" sz="800" b="1" dirty="0"/>
        </a:p>
      </dgm:t>
    </dgm:pt>
    <dgm:pt modelId="{BE22E376-DF0F-4818-80DF-2AA3541D6C95}">
      <dgm:prSet phldrT="[Text]" custT="1"/>
      <dgm:spPr>
        <a:ln>
          <a:solidFill>
            <a:schemeClr val="accent3">
              <a:lumMod val="75000"/>
            </a:schemeClr>
          </a:solidFill>
        </a:ln>
      </dgm:spPr>
      <dgm:t>
        <a:bodyPr lIns="0" tIns="0" rIns="0" bIns="0"/>
        <a:lstStyle/>
        <a:p>
          <a:r>
            <a:rPr lang="bg-BG" sz="1600" b="1" baseline="0" dirty="0">
              <a:solidFill>
                <a:schemeClr val="accent3">
                  <a:lumMod val="75000"/>
                </a:schemeClr>
              </a:solidFill>
            </a:rPr>
            <a:t>Кредитен анализ</a:t>
          </a:r>
          <a:endParaRPr lang="en-US" sz="1600" b="1" baseline="0" dirty="0">
            <a:solidFill>
              <a:schemeClr val="accent3">
                <a:lumMod val="75000"/>
              </a:schemeClr>
            </a:solidFill>
          </a:endParaRPr>
        </a:p>
      </dgm:t>
    </dgm:pt>
    <dgm:pt modelId="{C537CD08-EB29-42CB-A4AE-C2449CC80306}" type="parTrans" cxnId="{76FE7EAE-A359-4AB3-AABB-6A8D730A2543}">
      <dgm:prSet/>
      <dgm:spPr/>
      <dgm:t>
        <a:bodyPr/>
        <a:lstStyle/>
        <a:p>
          <a:endParaRPr lang="en-US" sz="800" b="1"/>
        </a:p>
      </dgm:t>
    </dgm:pt>
    <dgm:pt modelId="{E8EB39B3-9608-4294-B208-7C979655B85C}" type="sibTrans" cxnId="{76FE7EAE-A359-4AB3-AABB-6A8D730A2543}">
      <dgm:prSet custT="1"/>
      <dgm:spPr/>
      <dgm:t>
        <a:bodyPr/>
        <a:lstStyle/>
        <a:p>
          <a:endParaRPr lang="en-US" sz="800" b="1" dirty="0"/>
        </a:p>
      </dgm:t>
    </dgm:pt>
    <dgm:pt modelId="{D14ECB45-8554-441E-AC05-C38CB3863220}">
      <dgm:prSet phldrT="[Text]" custT="1"/>
      <dgm:spPr>
        <a:ln>
          <a:solidFill>
            <a:schemeClr val="accent3">
              <a:lumMod val="75000"/>
            </a:schemeClr>
          </a:solidFill>
        </a:ln>
      </dgm:spPr>
      <dgm:t>
        <a:bodyPr lIns="0" tIns="0" rIns="0" bIns="0"/>
        <a:lstStyle/>
        <a:p>
          <a:r>
            <a:rPr lang="bg-BG" sz="1600" b="1" baseline="0" dirty="0">
              <a:solidFill>
                <a:schemeClr val="accent3">
                  <a:lumMod val="75000"/>
                </a:schemeClr>
              </a:solidFill>
            </a:rPr>
            <a:t>Недостиг на финансиране</a:t>
          </a:r>
          <a:endParaRPr lang="en-US" sz="1600" b="1" baseline="0" dirty="0">
            <a:solidFill>
              <a:schemeClr val="accent3">
                <a:lumMod val="75000"/>
              </a:schemeClr>
            </a:solidFill>
          </a:endParaRPr>
        </a:p>
      </dgm:t>
    </dgm:pt>
    <dgm:pt modelId="{FF3A205C-65C1-4C29-ADF9-99025CA0820A}" type="parTrans" cxnId="{B75DDA81-38EC-4B4C-B34C-E9DFF2FDF253}">
      <dgm:prSet/>
      <dgm:spPr/>
      <dgm:t>
        <a:bodyPr/>
        <a:lstStyle/>
        <a:p>
          <a:endParaRPr lang="en-US" sz="800" b="1"/>
        </a:p>
      </dgm:t>
    </dgm:pt>
    <dgm:pt modelId="{76B9B0F9-F621-4323-9AEB-E175122F3FDD}" type="sibTrans" cxnId="{B75DDA81-38EC-4B4C-B34C-E9DFF2FDF253}">
      <dgm:prSet custT="1"/>
      <dgm:spPr/>
      <dgm:t>
        <a:bodyPr/>
        <a:lstStyle/>
        <a:p>
          <a:endParaRPr lang="en-US" sz="800" b="1" dirty="0"/>
        </a:p>
      </dgm:t>
    </dgm:pt>
    <dgm:pt modelId="{735801BB-F91B-41C1-B27C-5F7892296552}">
      <dgm:prSet phldrT="[Text]" custT="1"/>
      <dgm:spPr>
        <a:ln>
          <a:solidFill>
            <a:schemeClr val="tx2"/>
          </a:solidFill>
        </a:ln>
      </dgm:spPr>
      <dgm:t>
        <a:bodyPr lIns="0" tIns="0" rIns="0" bIns="0"/>
        <a:lstStyle/>
        <a:p>
          <a:r>
            <a:rPr lang="bg-BG" sz="1600" b="1" baseline="0" dirty="0">
              <a:solidFill>
                <a:schemeClr val="tx2"/>
              </a:solidFill>
            </a:rPr>
            <a:t>КП подава ПП за БФП в ИСУН</a:t>
          </a:r>
          <a:endParaRPr lang="en-US" sz="1600" b="1" baseline="0" dirty="0">
            <a:solidFill>
              <a:schemeClr val="tx2"/>
            </a:solidFill>
          </a:endParaRPr>
        </a:p>
      </dgm:t>
    </dgm:pt>
    <dgm:pt modelId="{1CF98D76-DC61-4DBE-9449-9F692DDC6CA1}" type="parTrans" cxnId="{9D10BE67-7F3C-4251-A4AF-A56AE7FCF3BB}">
      <dgm:prSet/>
      <dgm:spPr/>
      <dgm:t>
        <a:bodyPr/>
        <a:lstStyle/>
        <a:p>
          <a:endParaRPr lang="en-US" sz="800" b="1"/>
        </a:p>
      </dgm:t>
    </dgm:pt>
    <dgm:pt modelId="{0A2CEECB-5840-4A4D-8C8B-86615AEC1ADC}" type="sibTrans" cxnId="{9D10BE67-7F3C-4251-A4AF-A56AE7FCF3BB}">
      <dgm:prSet custT="1"/>
      <dgm:spPr/>
      <dgm:t>
        <a:bodyPr/>
        <a:lstStyle/>
        <a:p>
          <a:endParaRPr lang="en-US" sz="800" b="1" dirty="0"/>
        </a:p>
      </dgm:t>
    </dgm:pt>
    <dgm:pt modelId="{C85F1A87-6E72-463C-8891-61EBA4345228}">
      <dgm:prSet phldrT="[Text]" custT="1"/>
      <dgm:spPr>
        <a:ln>
          <a:solidFill>
            <a:schemeClr val="accent6">
              <a:lumMod val="50000"/>
            </a:schemeClr>
          </a:solidFill>
        </a:ln>
      </dgm:spPr>
      <dgm:t>
        <a:bodyPr lIns="0" tIns="0" rIns="0" bIns="0"/>
        <a:lstStyle/>
        <a:p>
          <a:r>
            <a:rPr lang="bg-BG" sz="1600" b="1" baseline="0" dirty="0">
              <a:solidFill>
                <a:schemeClr val="accent6">
                  <a:lumMod val="50000"/>
                </a:schemeClr>
              </a:solidFill>
            </a:rPr>
            <a:t>Оценка от МЗ/УО и Решение за БФП</a:t>
          </a:r>
          <a:endParaRPr lang="en-US" sz="1600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26E504F9-3EA4-4A12-91DF-B9E45A9D97EB}" type="parTrans" cxnId="{B6A20DA1-013D-42F2-BEA2-E903FFFB49AF}">
      <dgm:prSet/>
      <dgm:spPr/>
      <dgm:t>
        <a:bodyPr/>
        <a:lstStyle/>
        <a:p>
          <a:endParaRPr lang="en-US" sz="800" b="1"/>
        </a:p>
      </dgm:t>
    </dgm:pt>
    <dgm:pt modelId="{CBBFAD7C-DF7C-4327-AEC5-001F466181CE}" type="sibTrans" cxnId="{B6A20DA1-013D-42F2-BEA2-E903FFFB49AF}">
      <dgm:prSet custT="1"/>
      <dgm:spPr/>
      <dgm:t>
        <a:bodyPr/>
        <a:lstStyle/>
        <a:p>
          <a:endParaRPr lang="en-US" sz="800" b="1" dirty="0"/>
        </a:p>
      </dgm:t>
    </dgm:pt>
    <dgm:pt modelId="{07288E6B-13DC-4D1A-857B-24967B3F7FCB}">
      <dgm:prSet phldrT="[Text]" custT="1"/>
      <dgm:spPr>
        <a:ln>
          <a:solidFill>
            <a:schemeClr val="accent6">
              <a:lumMod val="50000"/>
            </a:schemeClr>
          </a:solidFill>
        </a:ln>
      </dgm:spPr>
      <dgm:t>
        <a:bodyPr lIns="0" tIns="0" rIns="0" bIns="0"/>
        <a:lstStyle/>
        <a:p>
          <a:r>
            <a:rPr lang="bg-BG" sz="1600" b="1" baseline="0" dirty="0">
              <a:solidFill>
                <a:schemeClr val="accent6">
                  <a:lumMod val="50000"/>
                </a:schemeClr>
              </a:solidFill>
            </a:rPr>
            <a:t>Сключване на договори за БФП и заем</a:t>
          </a:r>
          <a:endParaRPr lang="en-US" sz="1600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DB3DF404-7913-49C0-AEAF-0032AF35D7C7}" type="parTrans" cxnId="{E680EC70-1F41-4C61-9B4F-8C6E91EDE84D}">
      <dgm:prSet/>
      <dgm:spPr/>
      <dgm:t>
        <a:bodyPr/>
        <a:lstStyle/>
        <a:p>
          <a:endParaRPr lang="en-US" sz="800" b="1"/>
        </a:p>
      </dgm:t>
    </dgm:pt>
    <dgm:pt modelId="{944CFF53-2F06-4B4E-A81F-B5D35405DF00}" type="sibTrans" cxnId="{E680EC70-1F41-4C61-9B4F-8C6E91EDE84D}">
      <dgm:prSet custT="1"/>
      <dgm:spPr/>
      <dgm:t>
        <a:bodyPr/>
        <a:lstStyle/>
        <a:p>
          <a:endParaRPr lang="en-US" sz="800" b="1" dirty="0"/>
        </a:p>
      </dgm:t>
    </dgm:pt>
    <dgm:pt modelId="{2B51C55F-01F3-4667-A19A-3B4B04A7CE6D}" type="pres">
      <dgm:prSet presAssocID="{68AA582F-0CDE-452A-9B4F-7D0FA12DF522}" presName="cycle" presStyleCnt="0">
        <dgm:presLayoutVars>
          <dgm:dir/>
          <dgm:resizeHandles val="exact"/>
        </dgm:presLayoutVars>
      </dgm:prSet>
      <dgm:spPr/>
    </dgm:pt>
    <dgm:pt modelId="{F729A48B-99E0-4B56-BDBE-3EAD101E6464}" type="pres">
      <dgm:prSet presAssocID="{215CE00F-F387-476F-A0DF-E8867691FC12}" presName="node" presStyleLbl="node1" presStyleIdx="0" presStyleCnt="7" custScaleX="103045">
        <dgm:presLayoutVars>
          <dgm:bulletEnabled val="1"/>
        </dgm:presLayoutVars>
      </dgm:prSet>
      <dgm:spPr/>
    </dgm:pt>
    <dgm:pt modelId="{E5DB2AD9-AACC-40DF-911F-B8DD1C1C731E}" type="pres">
      <dgm:prSet presAssocID="{27ECC931-57CA-4F73-84C4-CA0E450CE9C5}" presName="sibTrans" presStyleLbl="sibTrans2D1" presStyleIdx="0" presStyleCnt="7"/>
      <dgm:spPr/>
    </dgm:pt>
    <dgm:pt modelId="{89611B12-FA1A-4262-A92A-8666ABEE90E4}" type="pres">
      <dgm:prSet presAssocID="{27ECC931-57CA-4F73-84C4-CA0E450CE9C5}" presName="connectorText" presStyleLbl="sibTrans2D1" presStyleIdx="0" presStyleCnt="7"/>
      <dgm:spPr/>
    </dgm:pt>
    <dgm:pt modelId="{B6380B21-7D7A-4DA5-AC7A-709D787ED4DE}" type="pres">
      <dgm:prSet presAssocID="{96A17B9B-F836-43C7-99D0-BCE8B3C39C57}" presName="node" presStyleLbl="node1" presStyleIdx="1" presStyleCnt="7">
        <dgm:presLayoutVars>
          <dgm:bulletEnabled val="1"/>
        </dgm:presLayoutVars>
      </dgm:prSet>
      <dgm:spPr/>
    </dgm:pt>
    <dgm:pt modelId="{3D48A029-3693-4A6C-B7A5-B930486C4DC8}" type="pres">
      <dgm:prSet presAssocID="{6F0953FB-32F7-4FDA-8382-A330802C4C0C}" presName="sibTrans" presStyleLbl="sibTrans2D1" presStyleIdx="1" presStyleCnt="7"/>
      <dgm:spPr/>
    </dgm:pt>
    <dgm:pt modelId="{C181627A-3C9A-4224-A534-F81309984DC9}" type="pres">
      <dgm:prSet presAssocID="{6F0953FB-32F7-4FDA-8382-A330802C4C0C}" presName="connectorText" presStyleLbl="sibTrans2D1" presStyleIdx="1" presStyleCnt="7"/>
      <dgm:spPr/>
    </dgm:pt>
    <dgm:pt modelId="{0FBC1F33-D67C-4D7A-9BC8-FE4B77A1C15C}" type="pres">
      <dgm:prSet presAssocID="{BE22E376-DF0F-4818-80DF-2AA3541D6C95}" presName="node" presStyleLbl="node1" presStyleIdx="2" presStyleCnt="7">
        <dgm:presLayoutVars>
          <dgm:bulletEnabled val="1"/>
        </dgm:presLayoutVars>
      </dgm:prSet>
      <dgm:spPr/>
    </dgm:pt>
    <dgm:pt modelId="{C4876E1B-A32A-4269-B929-5AC4259A6421}" type="pres">
      <dgm:prSet presAssocID="{E8EB39B3-9608-4294-B208-7C979655B85C}" presName="sibTrans" presStyleLbl="sibTrans2D1" presStyleIdx="2" presStyleCnt="7"/>
      <dgm:spPr/>
    </dgm:pt>
    <dgm:pt modelId="{39891E21-5774-4F5D-A397-52F5AC708C99}" type="pres">
      <dgm:prSet presAssocID="{E8EB39B3-9608-4294-B208-7C979655B85C}" presName="connectorText" presStyleLbl="sibTrans2D1" presStyleIdx="2" presStyleCnt="7"/>
      <dgm:spPr/>
    </dgm:pt>
    <dgm:pt modelId="{BA914017-2816-407E-837A-91D017EC2955}" type="pres">
      <dgm:prSet presAssocID="{D14ECB45-8554-441E-AC05-C38CB3863220}" presName="node" presStyleLbl="node1" presStyleIdx="3" presStyleCnt="7">
        <dgm:presLayoutVars>
          <dgm:bulletEnabled val="1"/>
        </dgm:presLayoutVars>
      </dgm:prSet>
      <dgm:spPr/>
    </dgm:pt>
    <dgm:pt modelId="{E466BDA4-EB3B-4FCF-A718-C463A605F69D}" type="pres">
      <dgm:prSet presAssocID="{76B9B0F9-F621-4323-9AEB-E175122F3FDD}" presName="sibTrans" presStyleLbl="sibTrans2D1" presStyleIdx="3" presStyleCnt="7"/>
      <dgm:spPr/>
    </dgm:pt>
    <dgm:pt modelId="{40C2FAE2-3D40-4CEE-BAAD-33426B593B73}" type="pres">
      <dgm:prSet presAssocID="{76B9B0F9-F621-4323-9AEB-E175122F3FDD}" presName="connectorText" presStyleLbl="sibTrans2D1" presStyleIdx="3" presStyleCnt="7"/>
      <dgm:spPr/>
    </dgm:pt>
    <dgm:pt modelId="{0DDB97C3-ACA1-4EED-A71F-F07446E15D2D}" type="pres">
      <dgm:prSet presAssocID="{735801BB-F91B-41C1-B27C-5F7892296552}" presName="node" presStyleLbl="node1" presStyleIdx="4" presStyleCnt="7">
        <dgm:presLayoutVars>
          <dgm:bulletEnabled val="1"/>
        </dgm:presLayoutVars>
      </dgm:prSet>
      <dgm:spPr/>
    </dgm:pt>
    <dgm:pt modelId="{D4650E47-FDB9-4245-BFC6-ACB7D65AD672}" type="pres">
      <dgm:prSet presAssocID="{0A2CEECB-5840-4A4D-8C8B-86615AEC1ADC}" presName="sibTrans" presStyleLbl="sibTrans2D1" presStyleIdx="4" presStyleCnt="7"/>
      <dgm:spPr/>
    </dgm:pt>
    <dgm:pt modelId="{D20F1CAE-E75E-43F8-A375-6DBB2220BBAF}" type="pres">
      <dgm:prSet presAssocID="{0A2CEECB-5840-4A4D-8C8B-86615AEC1ADC}" presName="connectorText" presStyleLbl="sibTrans2D1" presStyleIdx="4" presStyleCnt="7"/>
      <dgm:spPr/>
    </dgm:pt>
    <dgm:pt modelId="{2CF69C4C-7BC0-4FDB-9F6B-ED5E5584B1E7}" type="pres">
      <dgm:prSet presAssocID="{C85F1A87-6E72-463C-8891-61EBA4345228}" presName="node" presStyleLbl="node1" presStyleIdx="5" presStyleCnt="7">
        <dgm:presLayoutVars>
          <dgm:bulletEnabled val="1"/>
        </dgm:presLayoutVars>
      </dgm:prSet>
      <dgm:spPr/>
    </dgm:pt>
    <dgm:pt modelId="{EB8CCBD8-3F54-4952-94DA-C41AF6DE923E}" type="pres">
      <dgm:prSet presAssocID="{CBBFAD7C-DF7C-4327-AEC5-001F466181CE}" presName="sibTrans" presStyleLbl="sibTrans2D1" presStyleIdx="5" presStyleCnt="7"/>
      <dgm:spPr/>
    </dgm:pt>
    <dgm:pt modelId="{CCB96051-FB21-4CBC-AEF5-510F1429F9FF}" type="pres">
      <dgm:prSet presAssocID="{CBBFAD7C-DF7C-4327-AEC5-001F466181CE}" presName="connectorText" presStyleLbl="sibTrans2D1" presStyleIdx="5" presStyleCnt="7"/>
      <dgm:spPr/>
    </dgm:pt>
    <dgm:pt modelId="{43F938C6-27E0-42EF-8CB9-F625FFA24BB6}" type="pres">
      <dgm:prSet presAssocID="{07288E6B-13DC-4D1A-857B-24967B3F7FCB}" presName="node" presStyleLbl="node1" presStyleIdx="6" presStyleCnt="7" custScaleX="112611" custScaleY="105267">
        <dgm:presLayoutVars>
          <dgm:bulletEnabled val="1"/>
        </dgm:presLayoutVars>
      </dgm:prSet>
      <dgm:spPr/>
    </dgm:pt>
    <dgm:pt modelId="{AF3D4D4C-2987-4478-A29F-1F3931FACE36}" type="pres">
      <dgm:prSet presAssocID="{944CFF53-2F06-4B4E-A81F-B5D35405DF00}" presName="sibTrans" presStyleLbl="sibTrans2D1" presStyleIdx="6" presStyleCnt="7"/>
      <dgm:spPr/>
    </dgm:pt>
    <dgm:pt modelId="{0A5C7BE3-C915-4DB0-8BF6-2E9053723AEA}" type="pres">
      <dgm:prSet presAssocID="{944CFF53-2F06-4B4E-A81F-B5D35405DF00}" presName="connectorText" presStyleLbl="sibTrans2D1" presStyleIdx="6" presStyleCnt="7"/>
      <dgm:spPr/>
    </dgm:pt>
  </dgm:ptLst>
  <dgm:cxnLst>
    <dgm:cxn modelId="{93423106-E2B4-4F52-9237-8299509530FB}" type="presOf" srcId="{68AA582F-0CDE-452A-9B4F-7D0FA12DF522}" destId="{2B51C55F-01F3-4667-A19A-3B4B04A7CE6D}" srcOrd="0" destOrd="0" presId="urn:microsoft.com/office/officeart/2005/8/layout/cycle2"/>
    <dgm:cxn modelId="{91C2D913-66B2-4805-B561-A37E8F411A87}" type="presOf" srcId="{944CFF53-2F06-4B4E-A81F-B5D35405DF00}" destId="{0A5C7BE3-C915-4DB0-8BF6-2E9053723AEA}" srcOrd="1" destOrd="0" presId="urn:microsoft.com/office/officeart/2005/8/layout/cycle2"/>
    <dgm:cxn modelId="{58261319-E2BF-42EE-9282-3F306D7C816E}" type="presOf" srcId="{D14ECB45-8554-441E-AC05-C38CB3863220}" destId="{BA914017-2816-407E-837A-91D017EC2955}" srcOrd="0" destOrd="0" presId="urn:microsoft.com/office/officeart/2005/8/layout/cycle2"/>
    <dgm:cxn modelId="{8E1FAA24-E86C-4843-9410-4BBCC7CB1AC6}" srcId="{68AA582F-0CDE-452A-9B4F-7D0FA12DF522}" destId="{96A17B9B-F836-43C7-99D0-BCE8B3C39C57}" srcOrd="1" destOrd="0" parTransId="{A02A3A1E-A8E4-4A4C-8433-B716A54C4BD7}" sibTransId="{6F0953FB-32F7-4FDA-8382-A330802C4C0C}"/>
    <dgm:cxn modelId="{3940FD26-3282-4602-84FF-61E2226FEB1C}" srcId="{68AA582F-0CDE-452A-9B4F-7D0FA12DF522}" destId="{215CE00F-F387-476F-A0DF-E8867691FC12}" srcOrd="0" destOrd="0" parTransId="{E0237457-BDA0-4272-BE19-8C9B302476CC}" sibTransId="{27ECC931-57CA-4F73-84C4-CA0E450CE9C5}"/>
    <dgm:cxn modelId="{35D2B361-CD7B-4EAC-9000-7F7759E41C9A}" type="presOf" srcId="{96A17B9B-F836-43C7-99D0-BCE8B3C39C57}" destId="{B6380B21-7D7A-4DA5-AC7A-709D787ED4DE}" srcOrd="0" destOrd="0" presId="urn:microsoft.com/office/officeart/2005/8/layout/cycle2"/>
    <dgm:cxn modelId="{60F1C162-45E9-407F-B7AA-BE2551A5C6EE}" type="presOf" srcId="{215CE00F-F387-476F-A0DF-E8867691FC12}" destId="{F729A48B-99E0-4B56-BDBE-3EAD101E6464}" srcOrd="0" destOrd="0" presId="urn:microsoft.com/office/officeart/2005/8/layout/cycle2"/>
    <dgm:cxn modelId="{2DF22446-00C0-4B08-BACF-750CDFDDC7F3}" type="presOf" srcId="{07288E6B-13DC-4D1A-857B-24967B3F7FCB}" destId="{43F938C6-27E0-42EF-8CB9-F625FFA24BB6}" srcOrd="0" destOrd="0" presId="urn:microsoft.com/office/officeart/2005/8/layout/cycle2"/>
    <dgm:cxn modelId="{EFA5BC67-85FB-4BAA-930F-2E21655A8C7E}" type="presOf" srcId="{E8EB39B3-9608-4294-B208-7C979655B85C}" destId="{39891E21-5774-4F5D-A397-52F5AC708C99}" srcOrd="1" destOrd="0" presId="urn:microsoft.com/office/officeart/2005/8/layout/cycle2"/>
    <dgm:cxn modelId="{9D10BE67-7F3C-4251-A4AF-A56AE7FCF3BB}" srcId="{68AA582F-0CDE-452A-9B4F-7D0FA12DF522}" destId="{735801BB-F91B-41C1-B27C-5F7892296552}" srcOrd="4" destOrd="0" parTransId="{1CF98D76-DC61-4DBE-9449-9F692DDC6CA1}" sibTransId="{0A2CEECB-5840-4A4D-8C8B-86615AEC1ADC}"/>
    <dgm:cxn modelId="{E680EC70-1F41-4C61-9B4F-8C6E91EDE84D}" srcId="{68AA582F-0CDE-452A-9B4F-7D0FA12DF522}" destId="{07288E6B-13DC-4D1A-857B-24967B3F7FCB}" srcOrd="6" destOrd="0" parTransId="{DB3DF404-7913-49C0-AEAF-0032AF35D7C7}" sibTransId="{944CFF53-2F06-4B4E-A81F-B5D35405DF00}"/>
    <dgm:cxn modelId="{B75DDA81-38EC-4B4C-B34C-E9DFF2FDF253}" srcId="{68AA582F-0CDE-452A-9B4F-7D0FA12DF522}" destId="{D14ECB45-8554-441E-AC05-C38CB3863220}" srcOrd="3" destOrd="0" parTransId="{FF3A205C-65C1-4C29-ADF9-99025CA0820A}" sibTransId="{76B9B0F9-F621-4323-9AEB-E175122F3FDD}"/>
    <dgm:cxn modelId="{B6A20DA1-013D-42F2-BEA2-E903FFFB49AF}" srcId="{68AA582F-0CDE-452A-9B4F-7D0FA12DF522}" destId="{C85F1A87-6E72-463C-8891-61EBA4345228}" srcOrd="5" destOrd="0" parTransId="{26E504F9-3EA4-4A12-91DF-B9E45A9D97EB}" sibTransId="{CBBFAD7C-DF7C-4327-AEC5-001F466181CE}"/>
    <dgm:cxn modelId="{31CE35A3-4C16-4526-91CB-E2675163F29F}" type="presOf" srcId="{CBBFAD7C-DF7C-4327-AEC5-001F466181CE}" destId="{EB8CCBD8-3F54-4952-94DA-C41AF6DE923E}" srcOrd="0" destOrd="0" presId="urn:microsoft.com/office/officeart/2005/8/layout/cycle2"/>
    <dgm:cxn modelId="{EA3744AB-0B03-4F88-AB91-5059F737EA91}" type="presOf" srcId="{0A2CEECB-5840-4A4D-8C8B-86615AEC1ADC}" destId="{D20F1CAE-E75E-43F8-A375-6DBB2220BBAF}" srcOrd="1" destOrd="0" presId="urn:microsoft.com/office/officeart/2005/8/layout/cycle2"/>
    <dgm:cxn modelId="{76FE7EAE-A359-4AB3-AABB-6A8D730A2543}" srcId="{68AA582F-0CDE-452A-9B4F-7D0FA12DF522}" destId="{BE22E376-DF0F-4818-80DF-2AA3541D6C95}" srcOrd="2" destOrd="0" parTransId="{C537CD08-EB29-42CB-A4AE-C2449CC80306}" sibTransId="{E8EB39B3-9608-4294-B208-7C979655B85C}"/>
    <dgm:cxn modelId="{F409CDAF-9006-4C21-9AD3-BA05F7BD3C2C}" type="presOf" srcId="{76B9B0F9-F621-4323-9AEB-E175122F3FDD}" destId="{40C2FAE2-3D40-4CEE-BAAD-33426B593B73}" srcOrd="1" destOrd="0" presId="urn:microsoft.com/office/officeart/2005/8/layout/cycle2"/>
    <dgm:cxn modelId="{A1FC6EB4-8EFA-41CE-BCF0-AB9A099A46BC}" type="presOf" srcId="{6F0953FB-32F7-4FDA-8382-A330802C4C0C}" destId="{3D48A029-3693-4A6C-B7A5-B930486C4DC8}" srcOrd="0" destOrd="0" presId="urn:microsoft.com/office/officeart/2005/8/layout/cycle2"/>
    <dgm:cxn modelId="{1E884EC6-C078-4024-AED1-FADB63E7D281}" type="presOf" srcId="{27ECC931-57CA-4F73-84C4-CA0E450CE9C5}" destId="{E5DB2AD9-AACC-40DF-911F-B8DD1C1C731E}" srcOrd="0" destOrd="0" presId="urn:microsoft.com/office/officeart/2005/8/layout/cycle2"/>
    <dgm:cxn modelId="{6C0754CC-4283-4C82-8EC7-7C7B9446CC96}" type="presOf" srcId="{BE22E376-DF0F-4818-80DF-2AA3541D6C95}" destId="{0FBC1F33-D67C-4D7A-9BC8-FE4B77A1C15C}" srcOrd="0" destOrd="0" presId="urn:microsoft.com/office/officeart/2005/8/layout/cycle2"/>
    <dgm:cxn modelId="{383555CC-F9A9-42AB-8087-0DC3B8C94421}" type="presOf" srcId="{E8EB39B3-9608-4294-B208-7C979655B85C}" destId="{C4876E1B-A32A-4269-B929-5AC4259A6421}" srcOrd="0" destOrd="0" presId="urn:microsoft.com/office/officeart/2005/8/layout/cycle2"/>
    <dgm:cxn modelId="{DA9102D7-C878-4FAB-99CD-9123F9F774D0}" type="presOf" srcId="{0A2CEECB-5840-4A4D-8C8B-86615AEC1ADC}" destId="{D4650E47-FDB9-4245-BFC6-ACB7D65AD672}" srcOrd="0" destOrd="0" presId="urn:microsoft.com/office/officeart/2005/8/layout/cycle2"/>
    <dgm:cxn modelId="{D35DA7E0-0101-4D6B-9BD0-E0741C7E9EC5}" type="presOf" srcId="{76B9B0F9-F621-4323-9AEB-E175122F3FDD}" destId="{E466BDA4-EB3B-4FCF-A718-C463A605F69D}" srcOrd="0" destOrd="0" presId="urn:microsoft.com/office/officeart/2005/8/layout/cycle2"/>
    <dgm:cxn modelId="{AFF387EC-3E8B-4B76-A4E8-FBAE3BCF8466}" type="presOf" srcId="{C85F1A87-6E72-463C-8891-61EBA4345228}" destId="{2CF69C4C-7BC0-4FDB-9F6B-ED5E5584B1E7}" srcOrd="0" destOrd="0" presId="urn:microsoft.com/office/officeart/2005/8/layout/cycle2"/>
    <dgm:cxn modelId="{B63603EE-DECB-4525-8FC5-3710C199D38B}" type="presOf" srcId="{6F0953FB-32F7-4FDA-8382-A330802C4C0C}" destId="{C181627A-3C9A-4224-A534-F81309984DC9}" srcOrd="1" destOrd="0" presId="urn:microsoft.com/office/officeart/2005/8/layout/cycle2"/>
    <dgm:cxn modelId="{827334EF-C95B-4AD9-865F-C5C6ADB432EF}" type="presOf" srcId="{CBBFAD7C-DF7C-4327-AEC5-001F466181CE}" destId="{CCB96051-FB21-4CBC-AEF5-510F1429F9FF}" srcOrd="1" destOrd="0" presId="urn:microsoft.com/office/officeart/2005/8/layout/cycle2"/>
    <dgm:cxn modelId="{E9FD88F1-9576-404A-9C88-0A60180B7944}" type="presOf" srcId="{27ECC931-57CA-4F73-84C4-CA0E450CE9C5}" destId="{89611B12-FA1A-4262-A92A-8666ABEE90E4}" srcOrd="1" destOrd="0" presId="urn:microsoft.com/office/officeart/2005/8/layout/cycle2"/>
    <dgm:cxn modelId="{64A0ACF1-579E-411C-B4D3-4B303990E6EA}" type="presOf" srcId="{735801BB-F91B-41C1-B27C-5F7892296552}" destId="{0DDB97C3-ACA1-4EED-A71F-F07446E15D2D}" srcOrd="0" destOrd="0" presId="urn:microsoft.com/office/officeart/2005/8/layout/cycle2"/>
    <dgm:cxn modelId="{9B379AFB-551A-4D41-A231-15698B6DC04B}" type="presOf" srcId="{944CFF53-2F06-4B4E-A81F-B5D35405DF00}" destId="{AF3D4D4C-2987-4478-A29F-1F3931FACE36}" srcOrd="0" destOrd="0" presId="urn:microsoft.com/office/officeart/2005/8/layout/cycle2"/>
    <dgm:cxn modelId="{0D63B694-2B45-473F-935B-6D6C9DB67FE0}" type="presParOf" srcId="{2B51C55F-01F3-4667-A19A-3B4B04A7CE6D}" destId="{F729A48B-99E0-4B56-BDBE-3EAD101E6464}" srcOrd="0" destOrd="0" presId="urn:microsoft.com/office/officeart/2005/8/layout/cycle2"/>
    <dgm:cxn modelId="{1AA8E476-3A8C-4277-B99D-12893AD6AD0A}" type="presParOf" srcId="{2B51C55F-01F3-4667-A19A-3B4B04A7CE6D}" destId="{E5DB2AD9-AACC-40DF-911F-B8DD1C1C731E}" srcOrd="1" destOrd="0" presId="urn:microsoft.com/office/officeart/2005/8/layout/cycle2"/>
    <dgm:cxn modelId="{1D93A2DD-0914-4EB8-ADCB-5CEA4DC9C62A}" type="presParOf" srcId="{E5DB2AD9-AACC-40DF-911F-B8DD1C1C731E}" destId="{89611B12-FA1A-4262-A92A-8666ABEE90E4}" srcOrd="0" destOrd="0" presId="urn:microsoft.com/office/officeart/2005/8/layout/cycle2"/>
    <dgm:cxn modelId="{B5778863-0F21-4B7A-BF09-4FBD1650FA3A}" type="presParOf" srcId="{2B51C55F-01F3-4667-A19A-3B4B04A7CE6D}" destId="{B6380B21-7D7A-4DA5-AC7A-709D787ED4DE}" srcOrd="2" destOrd="0" presId="urn:microsoft.com/office/officeart/2005/8/layout/cycle2"/>
    <dgm:cxn modelId="{C356931A-CC59-407F-B969-BED1FD274959}" type="presParOf" srcId="{2B51C55F-01F3-4667-A19A-3B4B04A7CE6D}" destId="{3D48A029-3693-4A6C-B7A5-B930486C4DC8}" srcOrd="3" destOrd="0" presId="urn:microsoft.com/office/officeart/2005/8/layout/cycle2"/>
    <dgm:cxn modelId="{47620569-9776-40CC-8B6B-2B65D00AE8D4}" type="presParOf" srcId="{3D48A029-3693-4A6C-B7A5-B930486C4DC8}" destId="{C181627A-3C9A-4224-A534-F81309984DC9}" srcOrd="0" destOrd="0" presId="urn:microsoft.com/office/officeart/2005/8/layout/cycle2"/>
    <dgm:cxn modelId="{E31248E5-D388-4E2F-9DF2-03F9669825FF}" type="presParOf" srcId="{2B51C55F-01F3-4667-A19A-3B4B04A7CE6D}" destId="{0FBC1F33-D67C-4D7A-9BC8-FE4B77A1C15C}" srcOrd="4" destOrd="0" presId="urn:microsoft.com/office/officeart/2005/8/layout/cycle2"/>
    <dgm:cxn modelId="{93176ABF-526C-4C65-A827-3A7ECB5B13A3}" type="presParOf" srcId="{2B51C55F-01F3-4667-A19A-3B4B04A7CE6D}" destId="{C4876E1B-A32A-4269-B929-5AC4259A6421}" srcOrd="5" destOrd="0" presId="urn:microsoft.com/office/officeart/2005/8/layout/cycle2"/>
    <dgm:cxn modelId="{F05E2B05-AA8C-4639-828A-5EBF306D91A8}" type="presParOf" srcId="{C4876E1B-A32A-4269-B929-5AC4259A6421}" destId="{39891E21-5774-4F5D-A397-52F5AC708C99}" srcOrd="0" destOrd="0" presId="urn:microsoft.com/office/officeart/2005/8/layout/cycle2"/>
    <dgm:cxn modelId="{7A61CC6C-A35D-4096-817A-A97C7761E3B0}" type="presParOf" srcId="{2B51C55F-01F3-4667-A19A-3B4B04A7CE6D}" destId="{BA914017-2816-407E-837A-91D017EC2955}" srcOrd="6" destOrd="0" presId="urn:microsoft.com/office/officeart/2005/8/layout/cycle2"/>
    <dgm:cxn modelId="{218DA005-C772-4156-A4A3-60BE0042C2D9}" type="presParOf" srcId="{2B51C55F-01F3-4667-A19A-3B4B04A7CE6D}" destId="{E466BDA4-EB3B-4FCF-A718-C463A605F69D}" srcOrd="7" destOrd="0" presId="urn:microsoft.com/office/officeart/2005/8/layout/cycle2"/>
    <dgm:cxn modelId="{5A1E4AAB-19D0-4748-A6D5-7E5FA6203E0E}" type="presParOf" srcId="{E466BDA4-EB3B-4FCF-A718-C463A605F69D}" destId="{40C2FAE2-3D40-4CEE-BAAD-33426B593B73}" srcOrd="0" destOrd="0" presId="urn:microsoft.com/office/officeart/2005/8/layout/cycle2"/>
    <dgm:cxn modelId="{C63AFA4D-4669-46CF-BCE0-912A2603CED2}" type="presParOf" srcId="{2B51C55F-01F3-4667-A19A-3B4B04A7CE6D}" destId="{0DDB97C3-ACA1-4EED-A71F-F07446E15D2D}" srcOrd="8" destOrd="0" presId="urn:microsoft.com/office/officeart/2005/8/layout/cycle2"/>
    <dgm:cxn modelId="{319A87FE-4158-43D5-BC2D-DC8E5A7125E2}" type="presParOf" srcId="{2B51C55F-01F3-4667-A19A-3B4B04A7CE6D}" destId="{D4650E47-FDB9-4245-BFC6-ACB7D65AD672}" srcOrd="9" destOrd="0" presId="urn:microsoft.com/office/officeart/2005/8/layout/cycle2"/>
    <dgm:cxn modelId="{F15A3702-6572-4A32-8D8D-2F5BE711A857}" type="presParOf" srcId="{D4650E47-FDB9-4245-BFC6-ACB7D65AD672}" destId="{D20F1CAE-E75E-43F8-A375-6DBB2220BBAF}" srcOrd="0" destOrd="0" presId="urn:microsoft.com/office/officeart/2005/8/layout/cycle2"/>
    <dgm:cxn modelId="{5886F8DD-5A49-4A5B-8C91-C97884ECA660}" type="presParOf" srcId="{2B51C55F-01F3-4667-A19A-3B4B04A7CE6D}" destId="{2CF69C4C-7BC0-4FDB-9F6B-ED5E5584B1E7}" srcOrd="10" destOrd="0" presId="urn:microsoft.com/office/officeart/2005/8/layout/cycle2"/>
    <dgm:cxn modelId="{BEC67196-ECA8-496B-9EF6-14A38A5E2244}" type="presParOf" srcId="{2B51C55F-01F3-4667-A19A-3B4B04A7CE6D}" destId="{EB8CCBD8-3F54-4952-94DA-C41AF6DE923E}" srcOrd="11" destOrd="0" presId="urn:microsoft.com/office/officeart/2005/8/layout/cycle2"/>
    <dgm:cxn modelId="{F41EDFA4-52E4-425E-9058-898D33A13981}" type="presParOf" srcId="{EB8CCBD8-3F54-4952-94DA-C41AF6DE923E}" destId="{CCB96051-FB21-4CBC-AEF5-510F1429F9FF}" srcOrd="0" destOrd="0" presId="urn:microsoft.com/office/officeart/2005/8/layout/cycle2"/>
    <dgm:cxn modelId="{F99F8EFA-1B32-4585-B735-A24606A0C160}" type="presParOf" srcId="{2B51C55F-01F3-4667-A19A-3B4B04A7CE6D}" destId="{43F938C6-27E0-42EF-8CB9-F625FFA24BB6}" srcOrd="12" destOrd="0" presId="urn:microsoft.com/office/officeart/2005/8/layout/cycle2"/>
    <dgm:cxn modelId="{E733EEDB-F395-48BC-AA49-C14A9FB850E2}" type="presParOf" srcId="{2B51C55F-01F3-4667-A19A-3B4B04A7CE6D}" destId="{AF3D4D4C-2987-4478-A29F-1F3931FACE36}" srcOrd="13" destOrd="0" presId="urn:microsoft.com/office/officeart/2005/8/layout/cycle2"/>
    <dgm:cxn modelId="{05340BC5-A6D5-4EF9-AAE1-0BDD4C910DE9}" type="presParOf" srcId="{AF3D4D4C-2987-4478-A29F-1F3931FACE36}" destId="{0A5C7BE3-C915-4DB0-8BF6-2E9053723AE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9A48B-99E0-4B56-BDBE-3EAD101E6464}">
      <dsp:nvSpPr>
        <dsp:cNvPr id="0" name=""/>
        <dsp:cNvSpPr/>
      </dsp:nvSpPr>
      <dsp:spPr>
        <a:xfrm>
          <a:off x="3758135" y="1603"/>
          <a:ext cx="1317917" cy="1278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baseline="0" dirty="0">
              <a:solidFill>
                <a:schemeClr val="tx2"/>
              </a:solidFill>
            </a:rPr>
            <a:t>КП подава ПП и бизнес план пред ФГР</a:t>
          </a:r>
          <a:endParaRPr lang="en-US" sz="1600" b="1" kern="1200" baseline="0" dirty="0">
            <a:solidFill>
              <a:schemeClr val="tx2"/>
            </a:solidFill>
          </a:endParaRPr>
        </a:p>
      </dsp:txBody>
      <dsp:txXfrm>
        <a:off x="3951139" y="188904"/>
        <a:ext cx="931909" cy="904371"/>
      </dsp:txXfrm>
    </dsp:sp>
    <dsp:sp modelId="{E5DB2AD9-AACC-40DF-911F-B8DD1C1C731E}">
      <dsp:nvSpPr>
        <dsp:cNvPr id="0" name=""/>
        <dsp:cNvSpPr/>
      </dsp:nvSpPr>
      <dsp:spPr>
        <a:xfrm rot="1542857">
          <a:off x="5115182" y="841452"/>
          <a:ext cx="332271" cy="4316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/>
        </a:p>
      </dsp:txBody>
      <dsp:txXfrm>
        <a:off x="5120118" y="906158"/>
        <a:ext cx="232590" cy="258991"/>
      </dsp:txXfrm>
    </dsp:sp>
    <dsp:sp modelId="{B6380B21-7D7A-4DA5-AC7A-709D787ED4DE}">
      <dsp:nvSpPr>
        <dsp:cNvPr id="0" name=""/>
        <dsp:cNvSpPr/>
      </dsp:nvSpPr>
      <dsp:spPr>
        <a:xfrm>
          <a:off x="5508882" y="835342"/>
          <a:ext cx="1278973" cy="1278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baseline="0" dirty="0">
              <a:solidFill>
                <a:schemeClr val="accent3">
                  <a:lumMod val="75000"/>
                </a:schemeClr>
              </a:solidFill>
            </a:rPr>
            <a:t>Оценка на проекта от ФГР </a:t>
          </a:r>
          <a:endParaRPr lang="en-US" sz="1600" b="1" kern="1200" baseline="0" dirty="0">
            <a:solidFill>
              <a:schemeClr val="accent3">
                <a:lumMod val="75000"/>
              </a:schemeClr>
            </a:solidFill>
          </a:endParaRPr>
        </a:p>
      </dsp:txBody>
      <dsp:txXfrm>
        <a:off x="5696183" y="1022643"/>
        <a:ext cx="904371" cy="904371"/>
      </dsp:txXfrm>
    </dsp:sp>
    <dsp:sp modelId="{3D48A029-3693-4A6C-B7A5-B930486C4DC8}">
      <dsp:nvSpPr>
        <dsp:cNvPr id="0" name=""/>
        <dsp:cNvSpPr/>
      </dsp:nvSpPr>
      <dsp:spPr>
        <a:xfrm rot="4628571">
          <a:off x="6189730" y="2186300"/>
          <a:ext cx="340576" cy="4316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/>
        </a:p>
      </dsp:txBody>
      <dsp:txXfrm>
        <a:off x="6229449" y="2222825"/>
        <a:ext cx="238403" cy="258991"/>
      </dsp:txXfrm>
    </dsp:sp>
    <dsp:sp modelId="{0FBC1F33-D67C-4D7A-9BC8-FE4B77A1C15C}">
      <dsp:nvSpPr>
        <dsp:cNvPr id="0" name=""/>
        <dsp:cNvSpPr/>
      </dsp:nvSpPr>
      <dsp:spPr>
        <a:xfrm>
          <a:off x="5936472" y="2708734"/>
          <a:ext cx="1278973" cy="1278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baseline="0" dirty="0">
              <a:solidFill>
                <a:schemeClr val="accent3">
                  <a:lumMod val="75000"/>
                </a:schemeClr>
              </a:solidFill>
            </a:rPr>
            <a:t>Кредитен анализ</a:t>
          </a:r>
          <a:endParaRPr lang="en-US" sz="1600" b="1" kern="1200" baseline="0" dirty="0">
            <a:solidFill>
              <a:schemeClr val="accent3">
                <a:lumMod val="75000"/>
              </a:schemeClr>
            </a:solidFill>
          </a:endParaRPr>
        </a:p>
      </dsp:txBody>
      <dsp:txXfrm>
        <a:off x="6123773" y="2896035"/>
        <a:ext cx="904371" cy="904371"/>
      </dsp:txXfrm>
    </dsp:sp>
    <dsp:sp modelId="{C4876E1B-A32A-4269-B929-5AC4259A6421}">
      <dsp:nvSpPr>
        <dsp:cNvPr id="0" name=""/>
        <dsp:cNvSpPr/>
      </dsp:nvSpPr>
      <dsp:spPr>
        <a:xfrm rot="7714286">
          <a:off x="5812640" y="3876030"/>
          <a:ext cx="340576" cy="4316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/>
        </a:p>
      </dsp:txBody>
      <dsp:txXfrm rot="10800000">
        <a:off x="5895578" y="3922420"/>
        <a:ext cx="238403" cy="258991"/>
      </dsp:txXfrm>
    </dsp:sp>
    <dsp:sp modelId="{BA914017-2816-407E-837A-91D017EC2955}">
      <dsp:nvSpPr>
        <dsp:cNvPr id="0" name=""/>
        <dsp:cNvSpPr/>
      </dsp:nvSpPr>
      <dsp:spPr>
        <a:xfrm>
          <a:off x="4738392" y="4211079"/>
          <a:ext cx="1278973" cy="1278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baseline="0" dirty="0">
              <a:solidFill>
                <a:schemeClr val="accent3">
                  <a:lumMod val="75000"/>
                </a:schemeClr>
              </a:solidFill>
            </a:rPr>
            <a:t>Недостиг на финансиране</a:t>
          </a:r>
          <a:endParaRPr lang="en-US" sz="1600" b="1" kern="1200" baseline="0" dirty="0">
            <a:solidFill>
              <a:schemeClr val="accent3">
                <a:lumMod val="75000"/>
              </a:schemeClr>
            </a:solidFill>
          </a:endParaRPr>
        </a:p>
      </dsp:txBody>
      <dsp:txXfrm>
        <a:off x="4925693" y="4398380"/>
        <a:ext cx="904371" cy="904371"/>
      </dsp:txXfrm>
    </dsp:sp>
    <dsp:sp modelId="{E466BDA4-EB3B-4FCF-A718-C463A605F69D}">
      <dsp:nvSpPr>
        <dsp:cNvPr id="0" name=""/>
        <dsp:cNvSpPr/>
      </dsp:nvSpPr>
      <dsp:spPr>
        <a:xfrm rot="10800000">
          <a:off x="4256444" y="4634738"/>
          <a:ext cx="340576" cy="4316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/>
        </a:p>
      </dsp:txBody>
      <dsp:txXfrm rot="10800000">
        <a:off x="4358617" y="4721069"/>
        <a:ext cx="238403" cy="258991"/>
      </dsp:txXfrm>
    </dsp:sp>
    <dsp:sp modelId="{0DDB97C3-ACA1-4EED-A71F-F07446E15D2D}">
      <dsp:nvSpPr>
        <dsp:cNvPr id="0" name=""/>
        <dsp:cNvSpPr/>
      </dsp:nvSpPr>
      <dsp:spPr>
        <a:xfrm>
          <a:off x="2816822" y="4211079"/>
          <a:ext cx="1278973" cy="1278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baseline="0" dirty="0">
              <a:solidFill>
                <a:schemeClr val="tx2"/>
              </a:solidFill>
            </a:rPr>
            <a:t>КП подава ПП за БФП в ИСУН</a:t>
          </a:r>
          <a:endParaRPr lang="en-US" sz="1600" b="1" kern="1200" baseline="0" dirty="0">
            <a:solidFill>
              <a:schemeClr val="tx2"/>
            </a:solidFill>
          </a:endParaRPr>
        </a:p>
      </dsp:txBody>
      <dsp:txXfrm>
        <a:off x="3004123" y="4398380"/>
        <a:ext cx="904371" cy="904371"/>
      </dsp:txXfrm>
    </dsp:sp>
    <dsp:sp modelId="{D4650E47-FDB9-4245-BFC6-ACB7D65AD672}">
      <dsp:nvSpPr>
        <dsp:cNvPr id="0" name=""/>
        <dsp:cNvSpPr/>
      </dsp:nvSpPr>
      <dsp:spPr>
        <a:xfrm rot="13885714">
          <a:off x="2692990" y="3891102"/>
          <a:ext cx="340576" cy="4316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/>
        </a:p>
      </dsp:txBody>
      <dsp:txXfrm rot="10800000">
        <a:off x="2775928" y="4017374"/>
        <a:ext cx="238403" cy="258991"/>
      </dsp:txXfrm>
    </dsp:sp>
    <dsp:sp modelId="{2CF69C4C-7BC0-4FDB-9F6B-ED5E5584B1E7}">
      <dsp:nvSpPr>
        <dsp:cNvPr id="0" name=""/>
        <dsp:cNvSpPr/>
      </dsp:nvSpPr>
      <dsp:spPr>
        <a:xfrm>
          <a:off x="1618742" y="2708734"/>
          <a:ext cx="1278973" cy="12789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baseline="0" dirty="0">
              <a:solidFill>
                <a:schemeClr val="accent6">
                  <a:lumMod val="50000"/>
                </a:schemeClr>
              </a:solidFill>
            </a:rPr>
            <a:t>Оценка от МЗ/УО и Решение за БФП</a:t>
          </a:r>
          <a:endParaRPr lang="en-US" sz="1600" b="1" kern="1200" baseline="0" dirty="0">
            <a:solidFill>
              <a:schemeClr val="accent6">
                <a:lumMod val="50000"/>
              </a:schemeClr>
            </a:solidFill>
          </a:endParaRPr>
        </a:p>
      </dsp:txBody>
      <dsp:txXfrm>
        <a:off x="1806043" y="2896035"/>
        <a:ext cx="904371" cy="904371"/>
      </dsp:txXfrm>
    </dsp:sp>
    <dsp:sp modelId="{EB8CCBD8-3F54-4952-94DA-C41AF6DE923E}">
      <dsp:nvSpPr>
        <dsp:cNvPr id="0" name=""/>
        <dsp:cNvSpPr/>
      </dsp:nvSpPr>
      <dsp:spPr>
        <a:xfrm rot="16971429">
          <a:off x="2305213" y="2222020"/>
          <a:ext cx="321605" cy="4316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/>
        </a:p>
      </dsp:txBody>
      <dsp:txXfrm>
        <a:off x="2342719" y="2355382"/>
        <a:ext cx="225124" cy="258991"/>
      </dsp:txXfrm>
    </dsp:sp>
    <dsp:sp modelId="{43F938C6-27E0-42EF-8CB9-F625FFA24BB6}">
      <dsp:nvSpPr>
        <dsp:cNvPr id="0" name=""/>
        <dsp:cNvSpPr/>
      </dsp:nvSpPr>
      <dsp:spPr>
        <a:xfrm>
          <a:off x="1965686" y="801660"/>
          <a:ext cx="1440264" cy="13463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baseline="0" dirty="0">
              <a:solidFill>
                <a:schemeClr val="accent6">
                  <a:lumMod val="50000"/>
                </a:schemeClr>
              </a:solidFill>
            </a:rPr>
            <a:t>Сключване на договори за БФП и заем</a:t>
          </a:r>
          <a:endParaRPr lang="en-US" sz="1600" b="1" kern="1200" baseline="0" dirty="0">
            <a:solidFill>
              <a:schemeClr val="accent6">
                <a:lumMod val="50000"/>
              </a:schemeClr>
            </a:solidFill>
          </a:endParaRPr>
        </a:p>
      </dsp:txBody>
      <dsp:txXfrm>
        <a:off x="2176608" y="998826"/>
        <a:ext cx="1018420" cy="952004"/>
      </dsp:txXfrm>
    </dsp:sp>
    <dsp:sp modelId="{AF3D4D4C-2987-4478-A29F-1F3931FACE36}">
      <dsp:nvSpPr>
        <dsp:cNvPr id="0" name=""/>
        <dsp:cNvSpPr/>
      </dsp:nvSpPr>
      <dsp:spPr>
        <a:xfrm rot="20057143">
          <a:off x="3421586" y="833735"/>
          <a:ext cx="294613" cy="43165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1" kern="1200" dirty="0"/>
        </a:p>
      </dsp:txBody>
      <dsp:txXfrm>
        <a:off x="3425962" y="939240"/>
        <a:ext cx="206229" cy="258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EBE97-32D4-4979-83B5-78180E18552B}" type="datetimeFigureOut">
              <a:rPr lang="bg-BG" smtClean="0"/>
              <a:t>22.6.2017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E41D-F9AB-416B-8C8F-95DC11F8EE01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0154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noProof="0"/>
              <a:t>Click to edit Master text styles</a:t>
            </a:r>
          </a:p>
          <a:p>
            <a:pPr lvl="1"/>
            <a:r>
              <a:rPr lang="bg-BG" noProof="0"/>
              <a:t>Second level</a:t>
            </a:r>
          </a:p>
          <a:p>
            <a:pPr lvl="2"/>
            <a:r>
              <a:rPr lang="bg-BG" noProof="0"/>
              <a:t>Third level</a:t>
            </a:r>
          </a:p>
          <a:p>
            <a:pPr lvl="3"/>
            <a:r>
              <a:rPr lang="bg-BG" noProof="0"/>
              <a:t>Fourth level</a:t>
            </a:r>
          </a:p>
          <a:p>
            <a:pPr lvl="4"/>
            <a:r>
              <a:rPr lang="bg-BG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512CBB-8246-42B3-BA18-F6EB28FE5AB4}" type="slidenum">
              <a:rPr lang="bg-BG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53138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FF651-BB90-4446-B300-2AC0E4A55973}" type="slidenum">
              <a:rPr lang="bg-BG" smtClean="0">
                <a:solidFill>
                  <a:prstClr val="black"/>
                </a:solidFill>
              </a:rPr>
              <a:pPr/>
              <a:t>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404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FF651-BB90-4446-B300-2AC0E4A55973}" type="slidenum">
              <a:rPr lang="bg-BG" smtClean="0">
                <a:solidFill>
                  <a:prstClr val="black"/>
                </a:solidFill>
              </a:rPr>
              <a:pPr/>
              <a:t>3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158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FF651-BB90-4446-B300-2AC0E4A55973}" type="slidenum">
              <a:rPr lang="bg-BG" smtClean="0">
                <a:solidFill>
                  <a:prstClr val="black"/>
                </a:solidFill>
              </a:rPr>
              <a:pPr/>
              <a:t>12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22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-972616" y="124061"/>
            <a:ext cx="8396361" cy="6545300"/>
          </a:xfrm>
          <a:prstGeom prst="parallelogram">
            <a:avLst>
              <a:gd name="adj" fmla="val 33047"/>
            </a:avLst>
          </a:prstGeom>
          <a:noFill/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Parallelogram 1"/>
          <p:cNvSpPr/>
          <p:nvPr userDrawn="1"/>
        </p:nvSpPr>
        <p:spPr>
          <a:xfrm>
            <a:off x="2771800" y="3789040"/>
            <a:ext cx="5976664" cy="1224136"/>
          </a:xfrm>
          <a:prstGeom prst="parallelogram">
            <a:avLst>
              <a:gd name="adj" fmla="val 36066"/>
            </a:avLst>
          </a:prstGeom>
          <a:solidFill>
            <a:schemeClr val="bg1"/>
          </a:solidFill>
          <a:ln w="63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FOF_BG_72dpi_RGB_sm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16" y="249175"/>
            <a:ext cx="1267241" cy="587015"/>
          </a:xfrm>
          <a:prstGeom prst="rect">
            <a:avLst/>
          </a:prstGeom>
        </p:spPr>
      </p:pic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656359" y="334365"/>
            <a:ext cx="996806" cy="477408"/>
            <a:chOff x="253251" y="199151"/>
            <a:chExt cx="1637413" cy="784220"/>
          </a:xfrm>
        </p:grpSpPr>
        <p:pic>
          <p:nvPicPr>
            <p:cNvPr id="9" name="Picture 8" descr="EC-LOGO-only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897" y="199151"/>
              <a:ext cx="728601" cy="493967"/>
            </a:xfrm>
            <a:prstGeom prst="rect">
              <a:avLst/>
            </a:prstGeom>
          </p:spPr>
        </p:pic>
        <p:sp>
          <p:nvSpPr>
            <p:cNvPr id="11" name="TextBox 25"/>
            <p:cNvSpPr txBox="1"/>
            <p:nvPr userDrawn="1"/>
          </p:nvSpPr>
          <p:spPr>
            <a:xfrm>
              <a:off x="253251" y="629469"/>
              <a:ext cx="1637413" cy="353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g-BG" sz="28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ЕВРОПЕЙСКИ СЪЮЗ</a:t>
              </a:r>
            </a:p>
            <a:p>
              <a:r>
                <a:rPr lang="bg-BG" sz="26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ЕВРОПЕЙСКИ</a:t>
              </a:r>
              <a:r>
                <a:rPr lang="en-US" sz="26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bg-BG" sz="26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ФОНД</a:t>
              </a:r>
            </a:p>
            <a:p>
              <a:r>
                <a:rPr lang="bg-BG" sz="26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 РЕГИОНАЛНО РАЗВИТИЕ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09815" y="292577"/>
            <a:ext cx="602145" cy="46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66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4149" y="6400378"/>
            <a:ext cx="360040" cy="2748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9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40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 12"/>
          <p:cNvSpPr/>
          <p:nvPr userDrawn="1"/>
        </p:nvSpPr>
        <p:spPr>
          <a:xfrm>
            <a:off x="-1116632" y="221195"/>
            <a:ext cx="11881320" cy="6376158"/>
          </a:xfrm>
          <a:prstGeom prst="parallelogram">
            <a:avLst>
              <a:gd name="adj" fmla="val 64133"/>
            </a:avLst>
          </a:prstGeom>
          <a:noFill/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FOF_BG_72dpi_RGB_sm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9175"/>
            <a:ext cx="1267241" cy="587015"/>
          </a:xfrm>
          <a:prstGeom prst="rect">
            <a:avLst/>
          </a:prstGeom>
        </p:spPr>
      </p:pic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4240547" y="334365"/>
            <a:ext cx="996806" cy="477408"/>
            <a:chOff x="253251" y="199151"/>
            <a:chExt cx="1637413" cy="784220"/>
          </a:xfrm>
        </p:grpSpPr>
        <p:pic>
          <p:nvPicPr>
            <p:cNvPr id="8" name="Picture 7" descr="EC-LOGO-only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897" y="199151"/>
              <a:ext cx="728601" cy="493967"/>
            </a:xfrm>
            <a:prstGeom prst="rect">
              <a:avLst/>
            </a:prstGeom>
          </p:spPr>
        </p:pic>
        <p:sp>
          <p:nvSpPr>
            <p:cNvPr id="9" name="TextBox 25"/>
            <p:cNvSpPr txBox="1"/>
            <p:nvPr userDrawn="1"/>
          </p:nvSpPr>
          <p:spPr>
            <a:xfrm>
              <a:off x="253251" y="629469"/>
              <a:ext cx="1637413" cy="353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g-BG" sz="28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ЕВРОПЕЙСКИ СЪЮЗ</a:t>
              </a:r>
            </a:p>
            <a:p>
              <a:r>
                <a:rPr lang="bg-BG" sz="260" b="1" dirty="0">
                  <a:solidFill>
                    <a:schemeClr val="accent1">
                      <a:lumMod val="50000"/>
                    </a:schemeClr>
                  </a:solidFill>
                  <a:cs typeface="Arial"/>
                </a:rPr>
                <a:t>ЕВРОПЕЙСКИ</a:t>
              </a:r>
              <a:r>
                <a:rPr lang="en-US" sz="260" b="1" dirty="0">
                  <a:solidFill>
                    <a:schemeClr val="accent1">
                      <a:lumMod val="50000"/>
                    </a:schemeClr>
                  </a:solidFill>
                  <a:cs typeface="Arial"/>
                </a:rPr>
                <a:t> </a:t>
              </a:r>
              <a:r>
                <a:rPr lang="bg-BG" sz="260" b="1" dirty="0">
                  <a:solidFill>
                    <a:schemeClr val="accent1">
                      <a:lumMod val="50000"/>
                    </a:schemeClr>
                  </a:solidFill>
                  <a:cs typeface="Arial"/>
                </a:rPr>
                <a:t>ФОНД</a:t>
              </a:r>
            </a:p>
            <a:p>
              <a:r>
                <a:rPr lang="bg-BG" sz="26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ЗА РЕГИОНАЛНО РАЗВИТИЕ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10" y="260648"/>
            <a:ext cx="679922" cy="61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3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8553-8526-F443-A31F-0F91331500D7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6324" y="0"/>
            <a:ext cx="9150324" cy="1006997"/>
          </a:xfrm>
          <a:prstGeom prst="rect">
            <a:avLst/>
          </a:prstGeom>
          <a:solidFill>
            <a:srgbClr val="F5F5F5"/>
          </a:solidFill>
          <a:ln>
            <a:noFill/>
          </a:ln>
          <a:effectLst>
            <a:outerShdw blurRad="50800" dist="50800" dir="5400000" algn="ctr" rotWithShape="0">
              <a:srgbClr val="F5F5F5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0"/>
          <p:cNvSpPr/>
          <p:nvPr userDrawn="1"/>
        </p:nvSpPr>
        <p:spPr>
          <a:xfrm>
            <a:off x="0" y="4853"/>
            <a:ext cx="6994486" cy="6857999"/>
          </a:xfrm>
          <a:custGeom>
            <a:avLst/>
            <a:gdLst>
              <a:gd name="connsiteX0" fmla="*/ 0 w 6994486"/>
              <a:gd name="connsiteY0" fmla="*/ 0 h 6857999"/>
              <a:gd name="connsiteX1" fmla="*/ 6994486 w 6994486"/>
              <a:gd name="connsiteY1" fmla="*/ 0 h 6857999"/>
              <a:gd name="connsiteX2" fmla="*/ 6994486 w 6994486"/>
              <a:gd name="connsiteY2" fmla="*/ 6857999 h 6857999"/>
              <a:gd name="connsiteX3" fmla="*/ 0 w 6994486"/>
              <a:gd name="connsiteY3" fmla="*/ 6857999 h 6857999"/>
              <a:gd name="connsiteX4" fmla="*/ 0 w 6994486"/>
              <a:gd name="connsiteY4" fmla="*/ 0 h 6857999"/>
              <a:gd name="connsiteX0" fmla="*/ 0 w 6994486"/>
              <a:gd name="connsiteY0" fmla="*/ 0 h 6857999"/>
              <a:gd name="connsiteX1" fmla="*/ 6994486 w 6994486"/>
              <a:gd name="connsiteY1" fmla="*/ 0 h 6857999"/>
              <a:gd name="connsiteX2" fmla="*/ 5121081 w 6994486"/>
              <a:gd name="connsiteY2" fmla="*/ 6846848 h 6857999"/>
              <a:gd name="connsiteX3" fmla="*/ 0 w 6994486"/>
              <a:gd name="connsiteY3" fmla="*/ 6857999 h 6857999"/>
              <a:gd name="connsiteX4" fmla="*/ 0 w 6994486"/>
              <a:gd name="connsiteY4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4486" h="6857999">
                <a:moveTo>
                  <a:pt x="0" y="0"/>
                </a:moveTo>
                <a:lnTo>
                  <a:pt x="6994486" y="0"/>
                </a:lnTo>
                <a:lnTo>
                  <a:pt x="5121081" y="6846848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21"/>
          <p:cNvSpPr/>
          <p:nvPr userDrawn="1"/>
        </p:nvSpPr>
        <p:spPr>
          <a:xfrm>
            <a:off x="392898" y="1863551"/>
            <a:ext cx="7489876" cy="1554372"/>
          </a:xfrm>
          <a:custGeom>
            <a:avLst/>
            <a:gdLst>
              <a:gd name="connsiteX0" fmla="*/ 0 w 5976664"/>
              <a:gd name="connsiteY0" fmla="*/ 1224136 h 1224136"/>
              <a:gd name="connsiteX1" fmla="*/ 441497 w 5976664"/>
              <a:gd name="connsiteY1" fmla="*/ 0 h 1224136"/>
              <a:gd name="connsiteX2" fmla="*/ 5976664 w 5976664"/>
              <a:gd name="connsiteY2" fmla="*/ 0 h 1224136"/>
              <a:gd name="connsiteX3" fmla="*/ 5535167 w 5976664"/>
              <a:gd name="connsiteY3" fmla="*/ 1224136 h 1224136"/>
              <a:gd name="connsiteX4" fmla="*/ 0 w 5976664"/>
              <a:gd name="connsiteY4" fmla="*/ 1224136 h 1224136"/>
              <a:gd name="connsiteX0" fmla="*/ 0 w 5976664"/>
              <a:gd name="connsiteY0" fmla="*/ 1224136 h 1224136"/>
              <a:gd name="connsiteX1" fmla="*/ 441497 w 5976664"/>
              <a:gd name="connsiteY1" fmla="*/ 0 h 1224136"/>
              <a:gd name="connsiteX2" fmla="*/ 5976664 w 5976664"/>
              <a:gd name="connsiteY2" fmla="*/ 0 h 1224136"/>
              <a:gd name="connsiteX3" fmla="*/ 5646680 w 5976664"/>
              <a:gd name="connsiteY3" fmla="*/ 1224136 h 1224136"/>
              <a:gd name="connsiteX4" fmla="*/ 0 w 5976664"/>
              <a:gd name="connsiteY4" fmla="*/ 1224136 h 1224136"/>
              <a:gd name="connsiteX0" fmla="*/ 0 w 5898605"/>
              <a:gd name="connsiteY0" fmla="*/ 1212985 h 1224136"/>
              <a:gd name="connsiteX1" fmla="*/ 363438 w 5898605"/>
              <a:gd name="connsiteY1" fmla="*/ 0 h 1224136"/>
              <a:gd name="connsiteX2" fmla="*/ 5898605 w 5898605"/>
              <a:gd name="connsiteY2" fmla="*/ 0 h 1224136"/>
              <a:gd name="connsiteX3" fmla="*/ 5568621 w 5898605"/>
              <a:gd name="connsiteY3" fmla="*/ 1224136 h 1224136"/>
              <a:gd name="connsiteX4" fmla="*/ 0 w 5898605"/>
              <a:gd name="connsiteY4" fmla="*/ 1212985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8605" h="1224136">
                <a:moveTo>
                  <a:pt x="0" y="1212985"/>
                </a:moveTo>
                <a:lnTo>
                  <a:pt x="363438" y="0"/>
                </a:lnTo>
                <a:lnTo>
                  <a:pt x="5898605" y="0"/>
                </a:lnTo>
                <a:lnTo>
                  <a:pt x="5568621" y="1224136"/>
                </a:lnTo>
                <a:lnTo>
                  <a:pt x="0" y="1212985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  <a:effectLst>
            <a:outerShdw blurRad="355600" dist="50800" dir="5400000" sx="91000" sy="91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>
          <a:xfrm>
            <a:off x="949124" y="1863551"/>
            <a:ext cx="6438260" cy="1554373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3600" b="1" i="0" cap="all" baseline="0" dirty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 algn="l">
              <a:lnSpc>
                <a:spcPts val="3700"/>
              </a:lnSpc>
            </a:pPr>
            <a:r>
              <a:rPr lang="bg-BG" dirty="0"/>
              <a:t>Заглавие на </a:t>
            </a:r>
            <a:br>
              <a:rPr lang="bg-BG" dirty="0"/>
            </a:br>
            <a:r>
              <a:rPr lang="bg-BG" dirty="0"/>
              <a:t>презентацията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009650" y="3694761"/>
            <a:ext cx="5037138" cy="2134539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buFontTx/>
              <a:buNone/>
              <a:defRPr lang="en-US" sz="3000" b="1" cap="all" baseline="0" smtClean="0">
                <a:solidFill>
                  <a:schemeClr val="tx1">
                    <a:tint val="75000"/>
                  </a:schemeClr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marL="0" lvl="0" indent="0">
              <a:buNone/>
            </a:pPr>
            <a:r>
              <a:rPr lang="bg-BG" dirty="0"/>
              <a:t>Въведете Подзаглавие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8" y="38670"/>
            <a:ext cx="1546101" cy="12784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896" y="72695"/>
            <a:ext cx="3391420" cy="11632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94D951-0B58-4DB2-9312-00BFC1E41A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7314" y="-125187"/>
            <a:ext cx="2413644" cy="144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0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572"/>
            <a:ext cx="8229600" cy="5107591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7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8553-8526-F443-A31F-0F91331500D7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8" name="Parallelogram 21"/>
          <p:cNvSpPr/>
          <p:nvPr userDrawn="1"/>
        </p:nvSpPr>
        <p:spPr>
          <a:xfrm>
            <a:off x="0" y="1451"/>
            <a:ext cx="6363158" cy="484685"/>
          </a:xfrm>
          <a:custGeom>
            <a:avLst/>
            <a:gdLst>
              <a:gd name="connsiteX0" fmla="*/ 0 w 5976664"/>
              <a:gd name="connsiteY0" fmla="*/ 1224136 h 1224136"/>
              <a:gd name="connsiteX1" fmla="*/ 441497 w 5976664"/>
              <a:gd name="connsiteY1" fmla="*/ 0 h 1224136"/>
              <a:gd name="connsiteX2" fmla="*/ 5976664 w 5976664"/>
              <a:gd name="connsiteY2" fmla="*/ 0 h 1224136"/>
              <a:gd name="connsiteX3" fmla="*/ 5535167 w 5976664"/>
              <a:gd name="connsiteY3" fmla="*/ 1224136 h 1224136"/>
              <a:gd name="connsiteX4" fmla="*/ 0 w 5976664"/>
              <a:gd name="connsiteY4" fmla="*/ 1224136 h 1224136"/>
              <a:gd name="connsiteX0" fmla="*/ 0 w 5976664"/>
              <a:gd name="connsiteY0" fmla="*/ 1224136 h 1224136"/>
              <a:gd name="connsiteX1" fmla="*/ 441497 w 5976664"/>
              <a:gd name="connsiteY1" fmla="*/ 0 h 1224136"/>
              <a:gd name="connsiteX2" fmla="*/ 5976664 w 5976664"/>
              <a:gd name="connsiteY2" fmla="*/ 0 h 1224136"/>
              <a:gd name="connsiteX3" fmla="*/ 5646680 w 5976664"/>
              <a:gd name="connsiteY3" fmla="*/ 1224136 h 1224136"/>
              <a:gd name="connsiteX4" fmla="*/ 0 w 5976664"/>
              <a:gd name="connsiteY4" fmla="*/ 1224136 h 1224136"/>
              <a:gd name="connsiteX0" fmla="*/ 0 w 5898605"/>
              <a:gd name="connsiteY0" fmla="*/ 1212985 h 1224136"/>
              <a:gd name="connsiteX1" fmla="*/ 363438 w 5898605"/>
              <a:gd name="connsiteY1" fmla="*/ 0 h 1224136"/>
              <a:gd name="connsiteX2" fmla="*/ 5898605 w 5898605"/>
              <a:gd name="connsiteY2" fmla="*/ 0 h 1224136"/>
              <a:gd name="connsiteX3" fmla="*/ 5568621 w 5898605"/>
              <a:gd name="connsiteY3" fmla="*/ 1224136 h 1224136"/>
              <a:gd name="connsiteX4" fmla="*/ 0 w 5898605"/>
              <a:gd name="connsiteY4" fmla="*/ 1212985 h 1224136"/>
              <a:gd name="connsiteX0" fmla="*/ 0 w 5898605"/>
              <a:gd name="connsiteY0" fmla="*/ 1212985 h 1224136"/>
              <a:gd name="connsiteX1" fmla="*/ 516800 w 5898605"/>
              <a:gd name="connsiteY1" fmla="*/ 25973 h 1224136"/>
              <a:gd name="connsiteX2" fmla="*/ 5898605 w 5898605"/>
              <a:gd name="connsiteY2" fmla="*/ 0 h 1224136"/>
              <a:gd name="connsiteX3" fmla="*/ 5568621 w 5898605"/>
              <a:gd name="connsiteY3" fmla="*/ 1224136 h 1224136"/>
              <a:gd name="connsiteX4" fmla="*/ 0 w 5898605"/>
              <a:gd name="connsiteY4" fmla="*/ 1212985 h 1224136"/>
              <a:gd name="connsiteX0" fmla="*/ 0 w 5898605"/>
              <a:gd name="connsiteY0" fmla="*/ 1238954 h 1250105"/>
              <a:gd name="connsiteX1" fmla="*/ 516800 w 5898605"/>
              <a:gd name="connsiteY1" fmla="*/ 0 h 1250105"/>
              <a:gd name="connsiteX2" fmla="*/ 5898605 w 5898605"/>
              <a:gd name="connsiteY2" fmla="*/ 25969 h 1250105"/>
              <a:gd name="connsiteX3" fmla="*/ 5568621 w 5898605"/>
              <a:gd name="connsiteY3" fmla="*/ 1250105 h 1250105"/>
              <a:gd name="connsiteX4" fmla="*/ 0 w 5898605"/>
              <a:gd name="connsiteY4" fmla="*/ 1238954 h 1250105"/>
              <a:gd name="connsiteX0" fmla="*/ 3294 w 5381805"/>
              <a:gd name="connsiteY0" fmla="*/ 1238955 h 1250105"/>
              <a:gd name="connsiteX1" fmla="*/ 0 w 5381805"/>
              <a:gd name="connsiteY1" fmla="*/ 0 h 1250105"/>
              <a:gd name="connsiteX2" fmla="*/ 5381805 w 5381805"/>
              <a:gd name="connsiteY2" fmla="*/ 25969 h 1250105"/>
              <a:gd name="connsiteX3" fmla="*/ 5051821 w 5381805"/>
              <a:gd name="connsiteY3" fmla="*/ 1250105 h 1250105"/>
              <a:gd name="connsiteX4" fmla="*/ 3294 w 5381805"/>
              <a:gd name="connsiteY4" fmla="*/ 1238955 h 1250105"/>
              <a:gd name="connsiteX0" fmla="*/ 3294 w 5255115"/>
              <a:gd name="connsiteY0" fmla="*/ 1238955 h 1250105"/>
              <a:gd name="connsiteX1" fmla="*/ 0 w 5255115"/>
              <a:gd name="connsiteY1" fmla="*/ 0 h 1250105"/>
              <a:gd name="connsiteX2" fmla="*/ 5255115 w 5255115"/>
              <a:gd name="connsiteY2" fmla="*/ 25969 h 1250105"/>
              <a:gd name="connsiteX3" fmla="*/ 5051821 w 5255115"/>
              <a:gd name="connsiteY3" fmla="*/ 1250105 h 1250105"/>
              <a:gd name="connsiteX4" fmla="*/ 3294 w 5255115"/>
              <a:gd name="connsiteY4" fmla="*/ 1238955 h 1250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5115" h="1250105">
                <a:moveTo>
                  <a:pt x="3294" y="1238955"/>
                </a:moveTo>
                <a:lnTo>
                  <a:pt x="0" y="0"/>
                </a:lnTo>
                <a:lnTo>
                  <a:pt x="5255115" y="25969"/>
                </a:lnTo>
                <a:lnTo>
                  <a:pt x="5051821" y="1250105"/>
                </a:lnTo>
                <a:lnTo>
                  <a:pt x="3294" y="1238955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  <a:effectLst>
            <a:outerShdw blurRad="355600" dist="50800" dir="5400000" sx="91000" sy="91000" algn="ctr" rotWithShape="0">
              <a:srgbClr val="000000">
                <a:alpha val="3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itle 9"/>
          <p:cNvSpPr>
            <a:spLocks noGrp="1"/>
          </p:cNvSpPr>
          <p:nvPr>
            <p:ph type="title" hasCustomPrompt="1"/>
          </p:nvPr>
        </p:nvSpPr>
        <p:spPr>
          <a:xfrm>
            <a:off x="132834" y="65548"/>
            <a:ext cx="6267966" cy="319084"/>
          </a:xfrm>
          <a:prstGeom prst="rect">
            <a:avLst/>
          </a:prstGeom>
        </p:spPr>
        <p:txBody>
          <a:bodyPr/>
          <a:lstStyle>
            <a:lvl1pPr algn="l">
              <a:defRPr lang="en-US" sz="18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bg-BG" dirty="0"/>
              <a:t>Заглавие на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5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www.linkedin.com/company/10944740?trk=tyah&amp;trkInfo=clickedVertical:company,clickedEntityId:10944740,idx:2-2-3,tarId:1479941815989,tas:fund%20manager%20of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316230" y="692150"/>
            <a:ext cx="8424863" cy="546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304860" y="6380480"/>
            <a:ext cx="8424863" cy="546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FOF_BG_72dpi_RGB_smal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0" y="230789"/>
            <a:ext cx="873956" cy="404838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7646875" y="268095"/>
            <a:ext cx="687450" cy="376400"/>
            <a:chOff x="206313" y="199151"/>
            <a:chExt cx="1637413" cy="896533"/>
          </a:xfrm>
        </p:grpSpPr>
        <p:pic>
          <p:nvPicPr>
            <p:cNvPr id="13" name="Picture 12" descr="EC-LOGO-only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897" y="199151"/>
              <a:ext cx="728601" cy="493967"/>
            </a:xfrm>
            <a:prstGeom prst="rect">
              <a:avLst/>
            </a:prstGeom>
          </p:spPr>
        </p:pic>
        <p:sp>
          <p:nvSpPr>
            <p:cNvPr id="14" name="TextBox 25"/>
            <p:cNvSpPr txBox="1"/>
            <p:nvPr userDrawn="1"/>
          </p:nvSpPr>
          <p:spPr>
            <a:xfrm>
              <a:off x="206313" y="582530"/>
              <a:ext cx="1637413" cy="513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g-BG" sz="28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ЕВРОПЕЙСКИ СЪЮЗ</a:t>
              </a:r>
            </a:p>
            <a:p>
              <a:r>
                <a:rPr lang="bg-BG" sz="26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ЕВРОПЕЙСКИ</a:t>
              </a:r>
              <a:r>
                <a:rPr lang="en-US" sz="26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bg-BG" sz="26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ФОНД</a:t>
              </a:r>
            </a:p>
            <a:p>
              <a:r>
                <a:rPr lang="bg-BG" sz="26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 РЕГИОНАЛНО РАЗВИТИЕ</a:t>
              </a:r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4149" y="6400378"/>
            <a:ext cx="360040" cy="274801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4811" y="214461"/>
            <a:ext cx="508439" cy="393528"/>
          </a:xfrm>
          <a:prstGeom prst="rect">
            <a:avLst/>
          </a:prstGeom>
        </p:spPr>
      </p:pic>
      <p:sp>
        <p:nvSpPr>
          <p:cNvPr id="12" name="Rectangle 11">
            <a:hlinkClick r:id="rId11"/>
          </p:cNvPr>
          <p:cNvSpPr/>
          <p:nvPr userDrawn="1"/>
        </p:nvSpPr>
        <p:spPr>
          <a:xfrm>
            <a:off x="323528" y="6465293"/>
            <a:ext cx="949091" cy="132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bg-BG" sz="500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© ФМФИБ, 2017 г. София</a:t>
            </a:r>
          </a:p>
        </p:txBody>
      </p:sp>
    </p:spTree>
    <p:extLst>
      <p:ext uri="{BB962C8B-B14F-4D97-AF65-F5344CB8AC3E}">
        <p14:creationId xmlns:p14="http://schemas.microsoft.com/office/powerpoint/2010/main" val="98557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28" r:id="rId1"/>
    <p:sldLayoutId id="2147484529" r:id="rId2"/>
    <p:sldLayoutId id="2147484531" r:id="rId3"/>
    <p:sldLayoutId id="2147484534" r:id="rId4"/>
    <p:sldLayoutId id="2147484535" r:id="rId5"/>
    <p:sldLayoutId id="2147484536" r:id="rId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funds.b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124" y="1863551"/>
            <a:ext cx="6438260" cy="1554373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sz="2800" dirty="0">
                <a:latin typeface="Calibri" panose="020F0502020204030204" pitchFamily="34" charset="0"/>
                <a:cs typeface="Arial" panose="020B0604020202020204" pitchFamily="34" charset="0"/>
              </a:rPr>
              <a:t>ФИНАНСОВ ИНСТРУМЕНТ: </a:t>
            </a:r>
            <a:br>
              <a:rPr lang="bg-BG" sz="2800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bg-BG" sz="2800" dirty="0">
                <a:latin typeface="Calibri" panose="020F0502020204030204" pitchFamily="34" charset="0"/>
                <a:cs typeface="Arial" panose="020B0604020202020204" pitchFamily="34" charset="0"/>
              </a:rPr>
              <a:t>ФОНД ЗА ГРАДСКО РАЗВИТИЕ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3933056"/>
            <a:ext cx="5744229" cy="1248172"/>
          </a:xfrm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4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Работна среща на тема финансови инструменти по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4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ОП „Региони в растеж“ 2014-2020 г.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bg-BG" sz="14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011680" lvl="8" indent="0">
              <a:lnSpc>
                <a:spcPct val="150000"/>
              </a:lnSpc>
              <a:buNone/>
            </a:pPr>
            <a:endParaRPr lang="bg-BG" sz="14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011680" lvl="8" indent="0">
              <a:lnSpc>
                <a:spcPct val="150000"/>
              </a:lnSpc>
              <a:buNone/>
            </a:pPr>
            <a:endParaRPr lang="bg-BG" sz="14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011680" lvl="8" indent="0">
              <a:lnSpc>
                <a:spcPct val="150000"/>
              </a:lnSpc>
              <a:buNone/>
            </a:pPr>
            <a:r>
              <a:rPr lang="bg-BG" sz="1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Гр.Велико Търново, 23 юни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2017</a:t>
            </a:r>
            <a:r>
              <a:rPr lang="bg-BG" sz="1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г. 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7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35696" y="308273"/>
            <a:ext cx="523938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cs typeface="Arial" panose="020B0604020202020204" pitchFamily="34" charset="0"/>
              </a:rPr>
              <a:t>Роля на общините в процеса на изпълнение на ФИ</a:t>
            </a:r>
          </a:p>
        </p:txBody>
      </p:sp>
      <p:sp>
        <p:nvSpPr>
          <p:cNvPr id="83" name="Rectangle 2"/>
          <p:cNvSpPr>
            <a:spLocks noChangeArrowheads="1"/>
          </p:cNvSpPr>
          <p:nvPr/>
        </p:nvSpPr>
        <p:spPr bwMode="auto">
          <a:xfrm>
            <a:off x="596128" y="1196277"/>
            <a:ext cx="8238059" cy="125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проекти, финансирани изцяло чрез ФИ</a:t>
            </a:r>
            <a:r>
              <a:rPr lang="bg-BG" altLang="bg-BG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общините предоставят становище за съответствие на проекта с ИПГВР на града.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Срок за разглеждане: 14 календарни дни от постъпване на искане от краен получател;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Становището е в писмен вид, по образец, регистрирано по надлежния ред;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Ръководителят на МЗ подписва становището.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3DD6F7-84E1-43C2-9C03-C1B221F02160}"/>
              </a:ext>
            </a:extLst>
          </p:cNvPr>
          <p:cNvSpPr/>
          <p:nvPr/>
        </p:nvSpPr>
        <p:spPr>
          <a:xfrm>
            <a:off x="899592" y="82694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>
                <a:latin typeface="Calibri" panose="020F0502020204030204" pitchFamily="34" charset="0"/>
                <a:cs typeface="Arial" panose="020B0604020202020204" pitchFamily="34" charset="0"/>
              </a:rPr>
              <a:t>За проекти по ПО1 „Устойчиво и интегрирано градско развитие“:</a:t>
            </a:r>
            <a:endParaRPr lang="en-GB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14CA1E-D7A5-4B8E-80C9-2B8C65D016B2}"/>
              </a:ext>
            </a:extLst>
          </p:cNvPr>
          <p:cNvSpPr/>
          <p:nvPr/>
        </p:nvSpPr>
        <p:spPr>
          <a:xfrm>
            <a:off x="596127" y="2399227"/>
            <a:ext cx="7648279" cy="1496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Становището е по образец, чрез което се удостоверява проверката, избирайки една от следните две възможности:</a:t>
            </a:r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lvl="0" indent="-269875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Проектното предложение </a:t>
            </a:r>
            <a:r>
              <a:rPr lang="bg-BG" sz="15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съответства </a:t>
            </a:r>
            <a:r>
              <a:rPr 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на ИПГВР на общината;</a:t>
            </a:r>
            <a:endParaRPr lang="en-GB" sz="15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2438" lvl="0" indent="-269875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Проектното предложение </a:t>
            </a:r>
            <a:r>
              <a:rPr lang="bg-BG" sz="15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не съответства </a:t>
            </a:r>
            <a:r>
              <a:rPr 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на ИПГВР на общината. </a:t>
            </a:r>
          </a:p>
          <a:p>
            <a:pPr marL="182563" lvl="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5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1BB760E-AC5E-4D21-BCC1-EA8ACBEEEC7C}"/>
              </a:ext>
            </a:extLst>
          </p:cNvPr>
          <p:cNvSpPr/>
          <p:nvPr/>
        </p:nvSpPr>
        <p:spPr>
          <a:xfrm>
            <a:off x="596127" y="4003845"/>
            <a:ext cx="7648279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Общината няма право да влияее или да се намесва в решенията на ФГР за финансиране на проекта чрез финансови инструменти.</a:t>
            </a:r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E840872C-1364-4CCF-9456-A3DC3C2DA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13" y="4583974"/>
            <a:ext cx="8238059" cy="171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5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проекти, финансирани чрез комбинирана подкрепа с БФП и ФИ</a:t>
            </a:r>
            <a:r>
              <a:rPr lang="bg-BG" altLang="bg-BG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общините </a:t>
            </a:r>
            <a:r>
              <a:rPr lang="ru-RU" alt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изпълняват всички гореописани функции на градски власти </a:t>
            </a:r>
            <a:endParaRPr lang="bg-BG" altLang="bg-BG" sz="15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В допълнение в ролята си на междинни звена извършват оценка на исканията за БФП: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ru-RU" alt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допустимост на дейности и разходи; спазване на правила за държавни помощи относими към БФП, принос към индикаторите по програмата и т.н.;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ru-RU" altLang="bg-BG" sz="1500" dirty="0">
                <a:latin typeface="Calibri" panose="020F0502020204030204" pitchFamily="34" charset="0"/>
                <a:cs typeface="Arial" panose="020B0604020202020204" pitchFamily="34" charset="0"/>
              </a:rPr>
              <a:t>при наличие на недопустими дейности/разходи, МЗ изисква от кандидата да ревизира проектното предложение.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C44D81-A815-4374-8BF3-4752D0A78298}"/>
              </a:ext>
            </a:extLst>
          </p:cNvPr>
          <p:cNvSpPr/>
          <p:nvPr/>
        </p:nvSpPr>
        <p:spPr>
          <a:xfrm>
            <a:off x="596127" y="3501008"/>
            <a:ext cx="7648279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Проектите с ФИ може да не са включени в Инвестиционните програми и следва да се ползват от правилото за 20 % гъвкавост за локация извън зоните за интервенция;</a:t>
            </a:r>
            <a:endParaRPr lang="en-GB" sz="1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689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55676" y="307258"/>
            <a:ext cx="6120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Calibri" panose="020F0502020204030204" pitchFamily="34" charset="0"/>
                <a:cs typeface="Arial" panose="020B0604020202020204" pitchFamily="34" charset="0"/>
              </a:rPr>
              <a:t>Общините като крайни получатели по Приоритетна ос 6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32038" y="1772816"/>
            <a:ext cx="3816425" cy="3384376"/>
            <a:chOff x="380041" y="485716"/>
            <a:chExt cx="3850167" cy="2889447"/>
          </a:xfrm>
        </p:grpSpPr>
        <p:sp>
          <p:nvSpPr>
            <p:cNvPr id="31" name="Rectangle 30"/>
            <p:cNvSpPr/>
            <p:nvPr/>
          </p:nvSpPr>
          <p:spPr>
            <a:xfrm>
              <a:off x="1167576" y="485716"/>
              <a:ext cx="2275099" cy="545566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400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Общината като кандидат за подкрепа по ПО 6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0041" y="1776376"/>
              <a:ext cx="1256126" cy="1598787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Проектът да касае обект на културно наследство от национално и световно значение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Съгласуване с НИНКН и СЕС при МК по реда на ЗКН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692640" y="1776376"/>
              <a:ext cx="1257881" cy="1598787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Експертно становище за естетическите качества на обекта 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005155" y="1776376"/>
              <a:ext cx="1225053" cy="1598787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Организиране и провеждане на обществено обсъждане</a:t>
              </a:r>
            </a:p>
          </p:txBody>
        </p:sp>
        <p:cxnSp>
          <p:nvCxnSpPr>
            <p:cNvPr id="69" name="Connector: Elbow 68"/>
            <p:cNvCxnSpPr>
              <a:cxnSpLocks/>
              <a:stCxn id="31" idx="2"/>
              <a:endCxn id="32" idx="0"/>
            </p:cNvCxnSpPr>
            <p:nvPr/>
          </p:nvCxnSpPr>
          <p:spPr>
            <a:xfrm rot="5400000">
              <a:off x="1284069" y="755319"/>
              <a:ext cx="745094" cy="129702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or: Elbow 69"/>
            <p:cNvCxnSpPr>
              <a:cxnSpLocks/>
              <a:stCxn id="31" idx="2"/>
              <a:endCxn id="67" idx="0"/>
            </p:cNvCxnSpPr>
            <p:nvPr/>
          </p:nvCxnSpPr>
          <p:spPr>
            <a:xfrm rot="16200000" flipH="1">
              <a:off x="1940806" y="1395601"/>
              <a:ext cx="745094" cy="1645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or: Elbow 70"/>
            <p:cNvCxnSpPr>
              <a:cxnSpLocks/>
              <a:stCxn id="31" idx="2"/>
              <a:endCxn id="68" idx="0"/>
            </p:cNvCxnSpPr>
            <p:nvPr/>
          </p:nvCxnSpPr>
          <p:spPr>
            <a:xfrm rot="16200000" flipH="1">
              <a:off x="2588856" y="747550"/>
              <a:ext cx="745094" cy="13125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2"/>
          <p:cNvSpPr>
            <a:spLocks noChangeArrowheads="1"/>
          </p:cNvSpPr>
          <p:nvPr/>
        </p:nvSpPr>
        <p:spPr bwMode="auto">
          <a:xfrm>
            <a:off x="344527" y="908720"/>
            <a:ext cx="4097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bg-BG" altLang="bg-BG" sz="1500" dirty="0">
                <a:latin typeface="Calibri" panose="020F0502020204030204" pitchFamily="34" charset="0"/>
                <a:cs typeface="Calibri" panose="020F0502020204030204" pitchFamily="34" charset="0"/>
              </a:rPr>
              <a:t>ъгласуване по реда на чл. 84, ал. 1 и 2 от Закона за културното наследство.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Представяне на допълнително експертно становище от независим експерт</a:t>
            </a:r>
          </a:p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500" i="1" dirty="0">
                <a:latin typeface="Calibri" panose="020F0502020204030204" pitchFamily="34" charset="0"/>
                <a:cs typeface="Calibri" panose="020F0502020204030204" pitchFamily="34" charset="0"/>
              </a:rPr>
              <a:t>Потвърждение, че предлаганото обемно-пространствено решение за обекта на културното наследство и прилежащите дейности отговарят на добрите практики и изискванията за консервация и реставрация в областта културно наследство. </a:t>
            </a:r>
          </a:p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Независимият експерт се избира от списък, публикуван на адрес: </a:t>
            </a:r>
            <a:r>
              <a:rPr lang="bg-BG" altLang="bg-BG" sz="16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www.eufunds.bg</a:t>
            </a:r>
            <a:r>
              <a:rPr lang="bg-BG" altLang="bg-BG" sz="1600" i="1" dirty="0">
                <a:latin typeface="Calibri" panose="020F0502020204030204" pitchFamily="34" charset="0"/>
                <a:cs typeface="Calibri" panose="020F0502020204030204" pitchFamily="34" charset="0"/>
              </a:rPr>
              <a:t> или друг публичен списък с независими експерти в областта, съгласуван от УО на ОПРР.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4527" y="4451965"/>
            <a:ext cx="4032449" cy="19595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Организиране и провеждане на обществено обсъждане във връзка с предвиденото реставриране/строеж</a:t>
            </a:r>
          </a:p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500" i="1" dirty="0">
                <a:latin typeface="Calibri" panose="020F0502020204030204" pitchFamily="34" charset="0"/>
                <a:cs typeface="Calibri" panose="020F0502020204030204" pitchFamily="34" charset="0"/>
              </a:rPr>
              <a:t>Документиране и отчитане на резултатите от обсъждането при подготовката на проекта, вкл. и при дизайна на инвестиционния проект.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04146" y="2509412"/>
            <a:ext cx="1872207" cy="214935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Спазване на ЗУТ и ЗКН</a:t>
            </a:r>
          </a:p>
        </p:txBody>
      </p:sp>
    </p:spTree>
    <p:extLst>
      <p:ext uri="{BB962C8B-B14F-4D97-AF65-F5344CB8AC3E}">
        <p14:creationId xmlns:p14="http://schemas.microsoft.com/office/powerpoint/2010/main" val="3285271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Elbow Connector 9"/>
          <p:cNvCxnSpPr>
            <a:cxnSpLocks/>
            <a:endCxn id="18" idx="0"/>
          </p:cNvCxnSpPr>
          <p:nvPr/>
        </p:nvCxnSpPr>
        <p:spPr>
          <a:xfrm>
            <a:off x="2419914" y="1461489"/>
            <a:ext cx="526859" cy="244415"/>
          </a:xfrm>
          <a:prstGeom prst="bentConnector2">
            <a:avLst/>
          </a:prstGeom>
          <a:ln w="127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395536" y="921473"/>
            <a:ext cx="4104456" cy="1499415"/>
            <a:chOff x="439602" y="2104553"/>
            <a:chExt cx="4104456" cy="1499415"/>
          </a:xfrm>
        </p:grpSpPr>
        <p:sp>
          <p:nvSpPr>
            <p:cNvPr id="3" name="Rectangle 2"/>
            <p:cNvSpPr/>
            <p:nvPr/>
          </p:nvSpPr>
          <p:spPr>
            <a:xfrm>
              <a:off x="439602" y="2888984"/>
              <a:ext cx="956720" cy="714984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Териториални ограничения на ИПГВР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1874050" y="2104553"/>
              <a:ext cx="1185662" cy="20327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b="1" dirty="0">
                  <a:cs typeface="Arial" panose="020B0604020202020204" pitchFamily="34" charset="0"/>
                </a:rPr>
                <a:t>Кръгла маса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69857" y="2888984"/>
              <a:ext cx="994123" cy="714984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Неподходящи проекти за комбинирано финансиране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36481" y="2888984"/>
              <a:ext cx="1007577" cy="714984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cs typeface="Arial" panose="020B0604020202020204" pitchFamily="34" charset="0"/>
                </a:rPr>
                <a:t>Регулаторни ограничения за общински дълг</a:t>
              </a:r>
            </a:p>
          </p:txBody>
        </p:sp>
        <p:cxnSp>
          <p:nvCxnSpPr>
            <p:cNvPr id="9" name="Elbow Connector 8"/>
            <p:cNvCxnSpPr>
              <a:cxnSpLocks/>
              <a:stCxn id="5" idx="2"/>
              <a:endCxn id="7" idx="0"/>
            </p:cNvCxnSpPr>
            <p:nvPr/>
          </p:nvCxnSpPr>
          <p:spPr>
            <a:xfrm rot="16200000" flipH="1">
              <a:off x="2962995" y="1811709"/>
              <a:ext cx="581160" cy="157338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>
              <a:cxnSpLocks/>
              <a:stCxn id="5" idx="2"/>
              <a:endCxn id="6" idx="0"/>
            </p:cNvCxnSpPr>
            <p:nvPr/>
          </p:nvCxnSpPr>
          <p:spPr>
            <a:xfrm rot="5400000">
              <a:off x="1926320" y="2348423"/>
              <a:ext cx="581160" cy="499962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cxnSpLocks/>
              <a:stCxn id="5" idx="2"/>
              <a:endCxn id="3" idx="0"/>
            </p:cNvCxnSpPr>
            <p:nvPr/>
          </p:nvCxnSpPr>
          <p:spPr>
            <a:xfrm rot="5400000">
              <a:off x="1401842" y="1823945"/>
              <a:ext cx="581160" cy="154891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1874050" y="2406306"/>
              <a:ext cx="1189484" cy="333566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b="1" dirty="0">
                  <a:cs typeface="Arial" panose="020B0604020202020204" pitchFamily="34" charset="0"/>
                </a:rPr>
                <a:t>Основни изводи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</a:t>
            </a:fld>
            <a:endParaRPr lang="en-US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5735" y="308273"/>
            <a:ext cx="518457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+mn-lt"/>
                <a:cs typeface="Arial" panose="020B0604020202020204" pitchFamily="34" charset="0"/>
              </a:rPr>
              <a:t>Проучвания на пазара. Кръгла маса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572000" y="764704"/>
            <a:ext cx="4181913" cy="488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Актуализиране на списъка с проекти за комбинирано финансиране (ФИ и БФП)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Констатация</a:t>
            </a: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: проектите за културна инфраструктура в инвестиционните програми на общините за комбинирано финансиране с ФИ и БФП в редица случаи са с много нисък потенциал за генериране на приходи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Предложение</a:t>
            </a: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: да се допълнят инвестиционните програми в най-кратки срокове</a:t>
            </a:r>
          </a:p>
          <a:p>
            <a:pPr marL="452438" indent="-269875" algn="just" eaLnBrk="1" hangingPunct="1">
              <a:spcBef>
                <a:spcPts val="30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endParaRPr lang="bg-BG" altLang="bg-BG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2438" indent="-269875" algn="just" eaLnBrk="1" hangingPunct="1">
              <a:spcBef>
                <a:spcPts val="30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endParaRPr lang="bg-BG" altLang="bg-BG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2438" indent="-269875" algn="just" eaLnBrk="1" hangingPunct="1">
              <a:spcBef>
                <a:spcPts val="30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endParaRPr lang="bg-BG" altLang="bg-BG" sz="11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spcBef>
                <a:spcPts val="30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Промяна на Методическите насоки за изготвяне и прилагане на ИПГВР, конкретно:</a:t>
            </a:r>
          </a:p>
          <a:p>
            <a:pPr marL="452438" indent="-269875" algn="just" eaLnBrk="1" hangingPunct="1">
              <a:spcBef>
                <a:spcPts val="30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преосмисляне на сроковете за актуализиране на ИПГВР</a:t>
            </a:r>
          </a:p>
          <a:p>
            <a:pPr marL="452438" indent="-269875" algn="just" eaLnBrk="1" hangingPunct="1">
              <a:spcBef>
                <a:spcPts val="30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ясно дефиниране на правилото за 20 % на гъвкавост за финансиране на проекти чрез ФИ извън зоните на въздействие </a:t>
            </a:r>
          </a:p>
          <a:p>
            <a:pPr marL="452438" indent="-269875" algn="just" eaLnBrk="1" hangingPunct="1">
              <a:spcBef>
                <a:spcPts val="30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въвеждане на по-голяма гъвкавост за финансиране на проекти чрез ФИ.</a:t>
            </a:r>
            <a:endParaRPr lang="bg-BG" altLang="bg-BG" sz="14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96351" y="1705904"/>
            <a:ext cx="900844" cy="714984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Липса на капацитет за проекти с ФИ </a:t>
            </a:r>
          </a:p>
        </p:txBody>
      </p: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395536" y="2564904"/>
            <a:ext cx="3960439" cy="341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Предложения от заинтересовани страни: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Капацитет на общините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Констатация</a:t>
            </a: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: липса на капацитет в общините за изпълнение на проекти с ФИ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Предложение</a:t>
            </a: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: провеждане на практически обучения за структуриране на качествени проекти с ФИ 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ru-RU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Предложение:</a:t>
            </a:r>
            <a:r>
              <a:rPr lang="ru-RU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 осигуряване на средства за техническа помощ за подпомагане на КП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Регулаторни ограничения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Констатация</a:t>
            </a: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: ограничения за размера на общинския дълг по ЗПФ</a:t>
            </a:r>
          </a:p>
          <a:p>
            <a:pPr marL="452438" indent="-269875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Arial" panose="020B0604020202020204" pitchFamily="34" charset="0"/>
              <a:buChar char="‒"/>
              <a:defRPr/>
            </a:pPr>
            <a:r>
              <a:rPr lang="bg-BG" altLang="bg-BG" sz="1400" b="1" dirty="0">
                <a:latin typeface="Calibri" panose="020F0502020204030204" pitchFamily="34" charset="0"/>
                <a:cs typeface="Arial" panose="020B0604020202020204" pitchFamily="34" charset="0"/>
              </a:rPr>
              <a:t>Предложение</a:t>
            </a:r>
            <a:r>
              <a:rPr lang="bg-BG" altLang="bg-BG" sz="1400" dirty="0">
                <a:latin typeface="Calibri" panose="020F0502020204030204" pitchFamily="34" charset="0"/>
                <a:cs typeface="Arial" panose="020B0604020202020204" pitchFamily="34" charset="0"/>
              </a:rPr>
              <a:t>: финансиране с ФИ от ЕС да бъде изключено от ограниченията за общинския дълг</a:t>
            </a:r>
          </a:p>
        </p:txBody>
      </p:sp>
      <p:sp>
        <p:nvSpPr>
          <p:cNvPr id="48" name="Isosceles Triangle 47"/>
          <p:cNvSpPr/>
          <p:nvPr/>
        </p:nvSpPr>
        <p:spPr>
          <a:xfrm rot="10800000">
            <a:off x="4578298" y="2948470"/>
            <a:ext cx="4096440" cy="559594"/>
          </a:xfrm>
          <a:prstGeom prst="triangle">
            <a:avLst>
              <a:gd name="adj" fmla="val 49256"/>
            </a:avLst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bg-BG" sz="9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64088" y="2725468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следователно е необходимо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02815" y="2949148"/>
            <a:ext cx="2520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400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спешно актуализиране на ИПГВР</a:t>
            </a:r>
          </a:p>
        </p:txBody>
      </p:sp>
    </p:spTree>
    <p:extLst>
      <p:ext uri="{BB962C8B-B14F-4D97-AF65-F5344CB8AC3E}">
        <p14:creationId xmlns:p14="http://schemas.microsoft.com/office/powerpoint/2010/main" val="240328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2834" y="65548"/>
            <a:ext cx="6383382" cy="627148"/>
          </a:xfrm>
          <a:solidFill>
            <a:schemeClr val="bg1"/>
          </a:solidFill>
        </p:spPr>
        <p:txBody>
          <a:bodyPr/>
          <a:lstStyle/>
          <a:p>
            <a:br>
              <a:rPr lang="uk-UA" dirty="0"/>
            </a:br>
            <a:r>
              <a:rPr lang="uk-UA" dirty="0"/>
              <a:t> Контакти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66750" y="3554975"/>
            <a:ext cx="1897956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b="1" dirty="0">
                <a:solidFill>
                  <a:schemeClr val="accent2"/>
                </a:solidFill>
              </a:rPr>
              <a:t>Адрес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66749" y="3877703"/>
            <a:ext cx="3037499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Бул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Ген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Тотлебен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30-32</a:t>
            </a:r>
          </a:p>
          <a:p>
            <a:pPr>
              <a:lnSpc>
                <a:spcPts val="1700"/>
              </a:lnSpc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1606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София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ts val="1700"/>
              </a:lnSpc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Т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+359 2 801 40 50</a:t>
            </a:r>
          </a:p>
          <a:p>
            <a:pPr>
              <a:lnSpc>
                <a:spcPts val="1700"/>
              </a:lnSpc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office@fmfib.bg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www.fmfib.bg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70" y="1652761"/>
            <a:ext cx="4006630" cy="137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323528" y="1340768"/>
            <a:ext cx="392051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7800" indent="-177800" algn="just" eaLnBrk="1" hangingPunct="1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„Фонд мениджър на финансови инструменти в България“ ЕАД (ФМФИБ) е определен от Управляващия орган (УО) на Оперативна програма „Региони в растеж“ 2014-2020 (ОПРР) да прилага финансовите инструменти по приоритетни оси 1 и 6 на програмата.</a:t>
            </a:r>
          </a:p>
          <a:p>
            <a:pPr marL="177800" indent="-177800" algn="just" eaLnBrk="1" hangingPunct="1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Предоставеният на ФМФИБ мандат включва структурирането на финансов инструмент за предоставяне на заеми в сектори: </a:t>
            </a:r>
            <a:r>
              <a:rPr lang="bg-BG" altLang="bg-BG" sz="1600" i="1" dirty="0">
                <a:latin typeface="Calibri" panose="020F0502020204030204" pitchFamily="34" charset="0"/>
                <a:cs typeface="Arial" panose="020B0604020202020204" pitchFamily="34" charset="0"/>
              </a:rPr>
              <a:t>Градско развитие, Енергийна ефективност </a:t>
            </a: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bg-BG" altLang="bg-BG" sz="1600" i="1" dirty="0">
                <a:latin typeface="Calibri" panose="020F0502020204030204" pitchFamily="34" charset="0"/>
                <a:cs typeface="Arial" panose="020B0604020202020204" pitchFamily="34" charset="0"/>
              </a:rPr>
              <a:t> Туризъм и културно наследство.</a:t>
            </a:r>
          </a:p>
          <a:p>
            <a:pPr marL="177800" indent="-177800" algn="just" eaLnBrk="1" hangingPunct="1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Бюджетът за ФИ възлиза на 370 млн. лева.</a:t>
            </a:r>
            <a:endParaRPr lang="en-GB" altLang="bg-BG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</a:t>
            </a:fld>
            <a:endParaRPr lang="en-US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308273"/>
            <a:ext cx="45365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+mn-lt"/>
                <a:cs typeface="Arial" panose="020B0604020202020204" pitchFamily="34" charset="0"/>
              </a:rPr>
              <a:t>Фонд на фондовете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4572000" y="1340768"/>
            <a:ext cx="4161721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7800" indent="-177800" algn="just" eaLnBrk="1" hangingPunct="1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ФМФИБ е учреден през октомври 2015 г. и стартира дейността си в началото на 2016 г. Дружеството завърши успешно процеса по акредитация от ИА „</a:t>
            </a:r>
            <a:r>
              <a:rPr lang="ru-RU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Одит на средствата от ЕС</a:t>
            </a: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“ през май 2016 г., с което премина в етап на активна оперативна дейност.</a:t>
            </a:r>
            <a:endParaRPr lang="en-GB" altLang="bg-BG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Нашата роля</a:t>
            </a:r>
            <a:endParaRPr lang="en-GB" altLang="bg-BG" sz="16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800" lvl="0" indent="-177800"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ФМФИБ има задачата да: </a:t>
            </a:r>
          </a:p>
          <a:p>
            <a:pPr marL="400050" lvl="0" indent="-400050"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buAutoNum type="romanLcParenBoth"/>
              <a:defRPr/>
            </a:pPr>
            <a:r>
              <a:rPr lang="bg-BG" altLang="bg-BG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структурира финансовия инструмент в съответствие с целите на ОПРР; </a:t>
            </a:r>
          </a:p>
          <a:p>
            <a:pPr marL="400050" lvl="0" indent="-400050"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buAutoNum type="romanLcParenBoth"/>
              <a:defRPr/>
            </a:pPr>
            <a:r>
              <a:rPr lang="bg-BG" altLang="bg-BG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избере финансови посредници с подходящ опит за прилагането на инструмента; и </a:t>
            </a:r>
          </a:p>
          <a:p>
            <a:pPr marL="400050" lvl="0" indent="-400050"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buAutoNum type="romanLcParenBoth"/>
              <a:defRPr/>
            </a:pPr>
            <a:r>
              <a:rPr lang="bg-BG" altLang="bg-BG" sz="16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осъществява мониторинг и контрол на изпълнението.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530015-7A5C-4101-9338-9B51794CACE9}"/>
              </a:ext>
            </a:extLst>
          </p:cNvPr>
          <p:cNvSpPr/>
          <p:nvPr/>
        </p:nvSpPr>
        <p:spPr>
          <a:xfrm>
            <a:off x="2051720" y="829836"/>
            <a:ext cx="53714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b="1" dirty="0">
                <a:latin typeface="Calibri" panose="020F0502020204030204" pitchFamily="34" charset="0"/>
                <a:cs typeface="Arial" panose="020B0604020202020204" pitchFamily="34" charset="0"/>
              </a:rPr>
              <a:t>ФМФИБ</a:t>
            </a:r>
            <a:r>
              <a:rPr lang="en-US" altLang="bg-BG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altLang="bg-BG" b="1" dirty="0">
                <a:latin typeface="Calibri" panose="020F0502020204030204" pitchFamily="34" charset="0"/>
                <a:cs typeface="Arial" panose="020B0604020202020204" pitchFamily="34" charset="0"/>
              </a:rPr>
              <a:t>като управляващо дружество на ФнФ</a:t>
            </a:r>
            <a:endParaRPr lang="en-US" altLang="bg-BG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4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95736" y="308273"/>
            <a:ext cx="45365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+mn-lt"/>
                <a:cs typeface="Arial" panose="020B0604020202020204" pitchFamily="34" charset="0"/>
              </a:rPr>
              <a:t>Финансиране и структура на ФГР</a:t>
            </a: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4710431" y="959524"/>
            <a:ext cx="4038034" cy="4483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600" b="1" dirty="0">
                <a:latin typeface="Calibri" panose="020F0502020204030204" pitchFamily="34" charset="0"/>
                <a:cs typeface="Arial" panose="020B0604020202020204" pitchFamily="34" charset="0"/>
              </a:rPr>
              <a:t>Дизайн</a:t>
            </a:r>
            <a:endParaRPr lang="en-US" altLang="bg-BG" sz="16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ФИ по ОПРР се изпълняват съгласно инвестиционна стратегия, базирана на Предварителна оценка за ФИ.</a:t>
            </a:r>
            <a:endParaRPr lang="en-GB" altLang="bg-BG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ФМФИБ предоставя на избрани с обществена поръчка финансови посредници средства за финансиране на проекти за градско развитие и регионален туризъм</a:t>
            </a:r>
            <a:r>
              <a:rPr lang="en-US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Финансовите посредниците допълват предоставения ресурс от ОПРР с частно съфинансиране в размер на мин. </a:t>
            </a:r>
            <a:r>
              <a:rPr lang="en-GB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0% от общия размер на всеки предоставен кредит</a:t>
            </a:r>
            <a:r>
              <a:rPr lang="en-US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Цената на заема към крайни получатели ще е среднопретеглена от цената по публичния ресурс и цената по съфинансирането.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endParaRPr lang="bg-BG" altLang="bg-BG" sz="11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</a:t>
            </a:fld>
            <a:endParaRPr lang="en-US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6749" y="764704"/>
            <a:ext cx="4032448" cy="3356249"/>
            <a:chOff x="895554" y="1293327"/>
            <a:chExt cx="3052752" cy="3286300"/>
          </a:xfrm>
        </p:grpSpPr>
        <p:cxnSp>
          <p:nvCxnSpPr>
            <p:cNvPr id="30" name="Connector: Elbow 29"/>
            <p:cNvCxnSpPr>
              <a:cxnSpLocks/>
              <a:stCxn id="13" idx="0"/>
              <a:endCxn id="23" idx="2"/>
            </p:cNvCxnSpPr>
            <p:nvPr/>
          </p:nvCxnSpPr>
          <p:spPr>
            <a:xfrm rot="16200000" flipV="1">
              <a:off x="1673293" y="3395444"/>
              <a:ext cx="1496423" cy="372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or: Elbow 32"/>
            <p:cNvCxnSpPr>
              <a:cxnSpLocks/>
              <a:stCxn id="13" idx="0"/>
              <a:endCxn id="28" idx="2"/>
            </p:cNvCxnSpPr>
            <p:nvPr/>
          </p:nvCxnSpPr>
          <p:spPr>
            <a:xfrm rot="16200000" flipV="1">
              <a:off x="1157459" y="2879610"/>
              <a:ext cx="1499443" cy="103237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or: Elbow 33"/>
            <p:cNvCxnSpPr>
              <a:cxnSpLocks/>
              <a:stCxn id="13" idx="0"/>
              <a:endCxn id="25" idx="2"/>
            </p:cNvCxnSpPr>
            <p:nvPr/>
          </p:nvCxnSpPr>
          <p:spPr>
            <a:xfrm rot="5400000" flipH="1" flipV="1">
              <a:off x="2186173" y="2884016"/>
              <a:ext cx="1498700" cy="1024309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895554" y="2932610"/>
              <a:ext cx="3050554" cy="40929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7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33016" y="1293327"/>
              <a:ext cx="982800" cy="47948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400" b="1" dirty="0">
                  <a:solidFill>
                    <a:prstClr val="white"/>
                  </a:solidFill>
                  <a:cs typeface="Arial" panose="020B0604020202020204" pitchFamily="34" charset="0"/>
                </a:rPr>
                <a:t>Фонд на фондовете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931969" y="4145520"/>
              <a:ext cx="982800" cy="43410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400" b="1" dirty="0">
                  <a:solidFill>
                    <a:prstClr val="white"/>
                  </a:solidFill>
                  <a:cs typeface="Arial" panose="020B0604020202020204" pitchFamily="34" charset="0"/>
                </a:rPr>
                <a:t>Частни инвеститори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28240" y="2285498"/>
              <a:ext cx="982800" cy="363600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ФГР Север</a:t>
              </a:r>
              <a:b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</a:br>
              <a: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(169 млн. лв.)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56278" y="2283220"/>
              <a:ext cx="982800" cy="363600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ФГР Юг</a:t>
              </a:r>
              <a:b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</a:br>
              <a: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(176 млн. лв.)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99592" y="2282477"/>
              <a:ext cx="982800" cy="363600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ФГР София</a:t>
              </a:r>
              <a:b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</a:br>
              <a:r>
                <a:rPr lang="bg-BG" sz="12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rPr>
                <a:t>(113 млн. лв.)</a:t>
              </a:r>
            </a:p>
          </p:txBody>
        </p:sp>
        <p:cxnSp>
          <p:nvCxnSpPr>
            <p:cNvPr id="5" name="Connector: Elbow 4"/>
            <p:cNvCxnSpPr>
              <a:cxnSpLocks/>
              <a:stCxn id="10" idx="2"/>
              <a:endCxn id="28" idx="0"/>
            </p:cNvCxnSpPr>
            <p:nvPr/>
          </p:nvCxnSpPr>
          <p:spPr>
            <a:xfrm rot="5400000">
              <a:off x="1652874" y="1510934"/>
              <a:ext cx="509661" cy="103342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or: Elbow 28"/>
            <p:cNvCxnSpPr>
              <a:cxnSpLocks/>
              <a:stCxn id="10" idx="2"/>
              <a:endCxn id="23" idx="0"/>
            </p:cNvCxnSpPr>
            <p:nvPr/>
          </p:nvCxnSpPr>
          <p:spPr>
            <a:xfrm rot="5400000">
              <a:off x="2165687" y="2026769"/>
              <a:ext cx="512682" cy="477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or: Elbow 31"/>
            <p:cNvCxnSpPr>
              <a:cxnSpLocks/>
              <a:stCxn id="10" idx="2"/>
              <a:endCxn id="25" idx="0"/>
            </p:cNvCxnSpPr>
            <p:nvPr/>
          </p:nvCxnSpPr>
          <p:spPr>
            <a:xfrm rot="16200000" flipH="1">
              <a:off x="2680845" y="1516387"/>
              <a:ext cx="510404" cy="102326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999754" y="1953841"/>
              <a:ext cx="759896" cy="1754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79 млн.лв.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75674" y="1953840"/>
              <a:ext cx="864096" cy="18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118 млн.лв.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009100" y="1953840"/>
              <a:ext cx="797101" cy="17545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123 млн.лв.</a:t>
              </a: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895555" y="3542553"/>
              <a:ext cx="3043524" cy="458951"/>
              <a:chOff x="895555" y="3201002"/>
              <a:chExt cx="3043524" cy="45895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895555" y="3370061"/>
                <a:ext cx="3043524" cy="2898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700" b="1" dirty="0">
                  <a:solidFill>
                    <a:schemeClr val="accent6">
                      <a:lumMod val="75000"/>
                    </a:schemeClr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026178" y="3432403"/>
                <a:ext cx="688861" cy="180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bg-BG" sz="1200" dirty="0">
                    <a:solidFill>
                      <a:schemeClr val="accent1">
                        <a:lumMod val="50000"/>
                      </a:schemeClr>
                    </a:solidFill>
                    <a:cs typeface="Arial" panose="020B0604020202020204" pitchFamily="34" charset="0"/>
                  </a:rPr>
                  <a:t>33.8 млн.лв.</a:t>
                </a: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059633" y="3432403"/>
                <a:ext cx="718740" cy="180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bg-BG" sz="1200" dirty="0">
                    <a:solidFill>
                      <a:schemeClr val="accent1">
                        <a:lumMod val="50000"/>
                      </a:schemeClr>
                    </a:solidFill>
                    <a:cs typeface="Arial" panose="020B0604020202020204" pitchFamily="34" charset="0"/>
                  </a:rPr>
                  <a:t>50.7 млн.лв.</a:t>
                </a: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087460" y="3432403"/>
                <a:ext cx="718740" cy="1800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bg-BG" sz="1200" dirty="0">
                    <a:solidFill>
                      <a:schemeClr val="accent1">
                        <a:lumMod val="50000"/>
                      </a:schemeClr>
                    </a:solidFill>
                    <a:cs typeface="Arial" panose="020B0604020202020204" pitchFamily="34" charset="0"/>
                  </a:rPr>
                  <a:t>52.6 млн.лв.</a:t>
                </a: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895555" y="3201002"/>
                <a:ext cx="3043524" cy="170919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bg-BG" sz="1200" b="1" dirty="0">
                    <a:cs typeface="Arial" panose="020B0604020202020204" pitchFamily="34" charset="0"/>
                  </a:rPr>
                  <a:t>Минимално допълнително съфинансиране </a:t>
                </a:r>
              </a:p>
            </p:txBody>
          </p:sp>
        </p:grpSp>
        <p:sp>
          <p:nvSpPr>
            <p:cNvPr id="52" name="Rectangle 51"/>
            <p:cNvSpPr/>
            <p:nvPr/>
          </p:nvSpPr>
          <p:spPr>
            <a:xfrm>
              <a:off x="1061640" y="3101424"/>
              <a:ext cx="653400" cy="18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оферта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098936" y="3101424"/>
              <a:ext cx="653400" cy="18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оферта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116776" y="3101424"/>
              <a:ext cx="653400" cy="180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cs typeface="Arial" panose="020B0604020202020204" pitchFamily="34" charset="0"/>
                </a:rPr>
                <a:t>оферта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553" y="2834368"/>
              <a:ext cx="3050753" cy="22306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b="1" dirty="0">
                  <a:cs typeface="Arial" panose="020B0604020202020204" pitchFamily="34" charset="0"/>
                </a:rPr>
                <a:t>Оферта за допълнително съфинансиране </a:t>
              </a:r>
            </a:p>
          </p:txBody>
        </p:sp>
      </p:grp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395535" y="4305538"/>
            <a:ext cx="4029545" cy="202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600" b="1" dirty="0">
                <a:latin typeface="Calibri" panose="020F0502020204030204" pitchFamily="34" charset="0"/>
                <a:cs typeface="Arial" panose="020B0604020202020204" pitchFamily="34" charset="0"/>
              </a:rPr>
              <a:t>Оперативен модел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Структурата за прилагане на ФИ по ОПРР три ФГР – по един за регионите София, Южна България и Северна България</a:t>
            </a:r>
            <a:r>
              <a:rPr lang="en-US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ru-RU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ФГР </a:t>
            </a:r>
            <a:r>
              <a:rPr lang="bg-BG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се създава и управлява от избран Финансов посредник, който предоставя заеми за финансиране на допустими проекти</a:t>
            </a:r>
            <a:r>
              <a:rPr lang="en-US" altLang="bg-BG" sz="1600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2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95736" y="308273"/>
            <a:ext cx="46805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+mn-lt"/>
                <a:cs typeface="Arial" panose="020B0604020202020204" pitchFamily="34" charset="0"/>
              </a:rPr>
              <a:t>Индикативни параметри на заема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796719"/>
              </p:ext>
            </p:extLst>
          </p:nvPr>
        </p:nvGraphicFramePr>
        <p:xfrm>
          <a:off x="323528" y="822920"/>
          <a:ext cx="8424936" cy="539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3747261865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1044523569"/>
                    </a:ext>
                  </a:extLst>
                </a:gridCol>
              </a:tblGrid>
              <a:tr h="216123">
                <a:tc>
                  <a:txBody>
                    <a:bodyPr/>
                    <a:lstStyle/>
                    <a:p>
                      <a:r>
                        <a:rPr lang="bg-BG" sz="1600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7181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Вид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Инвестиционен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заем, лизинг, вкл. комбинация от </a:t>
                      </a:r>
                      <a:r>
                        <a:rPr lang="bg-BG" sz="1600" dirty="0">
                          <a:solidFill>
                            <a:schemeClr val="tx1"/>
                          </a:solidFill>
                          <a:latin typeface="+mn-lt"/>
                        </a:rPr>
                        <a:t>тях, оборотен кредит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n-lt"/>
                        </a:rPr>
                        <a:t>за спомагателните дейности за развитие или разрастване, свързан с инвестицията</a:t>
                      </a:r>
                      <a:endParaRPr lang="bg-BG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235832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Размер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Градско развитие: до 20 милиона евро</a:t>
                      </a:r>
                      <a:endParaRPr lang="bg-BG" sz="16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bg-BG" sz="16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Туризъм и културно наследство: до 5 млн. евро и до 10 милиона евро*</a:t>
                      </a:r>
                      <a:endParaRPr lang="bg-BG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173426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Валута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Лева или евро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266371"/>
                  </a:ext>
                </a:extLst>
              </a:tr>
              <a:tr h="294837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Цел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Финансиране на допустим проект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861061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Самоучастие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Минимум 15% (5% и респ. 0 % в определени случаи)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718520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От 12 до 240 месеца в зависимост от сектора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666799"/>
                  </a:ext>
                </a:extLst>
              </a:tr>
              <a:tr h="187624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Гратисен период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До 36 месеца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830823"/>
                  </a:ext>
                </a:extLst>
              </a:tr>
              <a:tr h="402050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Редовна лихва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За частното </a:t>
                      </a:r>
                      <a:r>
                        <a:rPr kumimoji="0" lang="bg-BG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съфинансиране:</a:t>
                      </a:r>
                      <a:r>
                        <a:rPr kumimoji="0" lang="en-GB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пазарни лихвени нива</a:t>
                      </a:r>
                    </a:p>
                    <a:p>
                      <a:r>
                        <a:rPr kumimoji="0" lang="bg-BG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За средствата от ОПРР: дял от редовната лихва по частното съфинансиране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160975"/>
                  </a:ext>
                </a:extLst>
              </a:tr>
              <a:tr h="294837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Такси и комисионни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Не следва да се начисляват такси и комисиони за услуги, покрити от таксата за управление платена на ФГР от ФМФИБ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627755"/>
                  </a:ext>
                </a:extLst>
              </a:tr>
              <a:tr h="117787">
                <a:tc>
                  <a:txBody>
                    <a:bodyPr/>
                    <a:lstStyle/>
                    <a:p>
                      <a:r>
                        <a:rPr lang="bg-BG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Обезпечение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Съгласно обичайната практика и офертата на </a:t>
                      </a:r>
                      <a:r>
                        <a:rPr lang="bg-BG" sz="1600" dirty="0">
                          <a:solidFill>
                            <a:schemeClr val="tx1"/>
                          </a:solidFill>
                          <a:latin typeface="+mn-lt"/>
                        </a:rPr>
                        <a:t>финансовия посредник, </a:t>
                      </a:r>
                      <a:r>
                        <a:rPr lang="bg-BG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управляващ фонда за градско развитие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53512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83768" y="6476499"/>
            <a:ext cx="547260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sz="1200" dirty="0">
                <a:latin typeface="Calibri" panose="020F0502020204030204" pitchFamily="34" charset="0"/>
                <a:cs typeface="Calibri" panose="020F0502020204030204" pitchFamily="34" charset="0"/>
              </a:rPr>
              <a:t>Забележка: *за проекти, свързани с обекти от световно значение</a:t>
            </a:r>
          </a:p>
        </p:txBody>
      </p:sp>
    </p:spTree>
    <p:extLst>
      <p:ext uri="{BB962C8B-B14F-4D97-AF65-F5344CB8AC3E}">
        <p14:creationId xmlns:p14="http://schemas.microsoft.com/office/powerpoint/2010/main" val="279516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81572" y="1265200"/>
            <a:ext cx="982800" cy="3636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4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ФГР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5536" y="2132856"/>
            <a:ext cx="1081080" cy="3024916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Градско </a:t>
            </a:r>
            <a:br>
              <a: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развитие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0373" y="2924944"/>
            <a:ext cx="982800" cy="235081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Градска среда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30373" y="3220341"/>
            <a:ext cx="982800" cy="793868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Зони с потенциал за икономическо развитие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0373" y="4078085"/>
            <a:ext cx="982800" cy="36360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Спортна инфрастр.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0373" y="4505560"/>
            <a:ext cx="982800" cy="36360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Културна инфрастр.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76239" y="2564904"/>
            <a:ext cx="982800" cy="504056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Еднофамилни жилищни сгради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576239" y="3140968"/>
            <a:ext cx="982800" cy="36360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Студентски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общежития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18842" y="2777948"/>
            <a:ext cx="982800" cy="79506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Обекти от национално и световно значение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718842" y="3789040"/>
            <a:ext cx="982800" cy="36360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Туристическа инфраст. **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718842" y="4216516"/>
            <a:ext cx="982800" cy="36360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Търговски обекти**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718842" y="4645254"/>
            <a:ext cx="977725" cy="475345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Други приходоген. дейности**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527654" y="2132856"/>
            <a:ext cx="1081080" cy="3024916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Енергийна </a:t>
            </a:r>
            <a:br>
              <a: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ефективност*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79782" y="2132856"/>
            <a:ext cx="1081080" cy="3024916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Туризъм и културно наследство </a:t>
            </a:r>
          </a:p>
        </p:txBody>
      </p:sp>
      <p:cxnSp>
        <p:nvCxnSpPr>
          <p:cNvPr id="44" name="Connector: Elbow 43"/>
          <p:cNvCxnSpPr>
            <a:cxnSpLocks/>
            <a:stCxn id="26" idx="2"/>
            <a:endCxn id="27" idx="0"/>
          </p:cNvCxnSpPr>
          <p:nvPr/>
        </p:nvCxnSpPr>
        <p:spPr>
          <a:xfrm rot="5400000">
            <a:off x="1252496" y="1312380"/>
            <a:ext cx="504056" cy="1136896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/>
          <p:cNvCxnSpPr>
            <a:cxnSpLocks/>
            <a:stCxn id="26" idx="2"/>
            <a:endCxn id="42" idx="0"/>
          </p:cNvCxnSpPr>
          <p:nvPr/>
        </p:nvCxnSpPr>
        <p:spPr>
          <a:xfrm rot="5400000">
            <a:off x="1818555" y="1878439"/>
            <a:ext cx="504056" cy="477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/>
          <p:cNvCxnSpPr>
            <a:cxnSpLocks/>
            <a:stCxn id="26" idx="2"/>
            <a:endCxn id="43" idx="0"/>
          </p:cNvCxnSpPr>
          <p:nvPr/>
        </p:nvCxnSpPr>
        <p:spPr>
          <a:xfrm rot="16200000" flipH="1">
            <a:off x="2394619" y="1307153"/>
            <a:ext cx="504056" cy="1147350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38969" y="2526804"/>
            <a:ext cx="982800" cy="36360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Градски транспорт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95736" y="308273"/>
            <a:ext cx="532859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Calibri" panose="020F0502020204030204" pitchFamily="34" charset="0"/>
                <a:cs typeface="Arial" panose="020B0604020202020204" pitchFamily="34" charset="0"/>
              </a:rPr>
              <a:t>Целеви сектори за инвестиции с ФИ</a:t>
            </a: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3995936" y="847480"/>
            <a:ext cx="4752529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Градско развитие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Изграждане на нова инфраструктура и подобрение на съществуваща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Проектите да са в съответствие </a:t>
            </a:r>
            <a:r>
              <a:rPr lang="ru-RU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с ИПГВР на града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В Градски транспорт са допустими и инвестиции във функционални връзки със съседни населени места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Допустими са и проекти за спортна и културна инфраструктура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Енергийна ефективност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Мерки за ЕЕ в еднофамилни жилища и студентски общежития. При постигане на над 60% енергийни спестявания е възможно основно обновление на сградата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Допустимо е финансиране обследване за енергийна ефективност и конструктивно обследване, както и изграждане на </a:t>
            </a:r>
            <a:r>
              <a:rPr lang="ru-RU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ВЕИ за собствени нужди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Туризъм и културно наследство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Допустими са проекти, свързани с обекти на културното наследство от национално и световно значение съгласно Националния регистър за недвижимо културно наследство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536" y="5157772"/>
            <a:ext cx="336532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bg-BG" sz="1100" dirty="0">
                <a:latin typeface="Calibri" panose="020F0502020204030204" pitchFamily="34" charset="0"/>
                <a:cs typeface="Calibri" panose="020F0502020204030204" pitchFamily="34" charset="0"/>
              </a:rPr>
              <a:t>* В контекста на Програмата, Енергийна ефективност е под-сектор на Градско развитие;</a:t>
            </a:r>
          </a:p>
          <a:p>
            <a:r>
              <a:rPr lang="bg-BG" sz="1100" dirty="0">
                <a:latin typeface="Calibri" panose="020F0502020204030204" pitchFamily="34" charset="0"/>
                <a:cs typeface="Calibri" panose="020F0502020204030204" pitchFamily="34" charset="0"/>
              </a:rPr>
              <a:t>** При условие, че са част от финансирания проект, свързан с обект от национално и световно значение.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13767" y="3576576"/>
            <a:ext cx="982800" cy="21246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т.ч.</a:t>
            </a:r>
          </a:p>
        </p:txBody>
      </p:sp>
    </p:spTree>
    <p:extLst>
      <p:ext uri="{BB962C8B-B14F-4D97-AF65-F5344CB8AC3E}">
        <p14:creationId xmlns:p14="http://schemas.microsoft.com/office/powerpoint/2010/main" val="308768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47343" y="2129395"/>
            <a:ext cx="1656183" cy="363600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Допустими крайни получатели</a:t>
            </a:r>
          </a:p>
        </p:txBody>
      </p:sp>
      <p:cxnSp>
        <p:nvCxnSpPr>
          <p:cNvPr id="44" name="Connector: Elbow 43"/>
          <p:cNvCxnSpPr>
            <a:cxnSpLocks/>
            <a:endCxn id="56" idx="0"/>
          </p:cNvCxnSpPr>
          <p:nvPr/>
        </p:nvCxnSpPr>
        <p:spPr>
          <a:xfrm rot="5400000">
            <a:off x="1486794" y="1839818"/>
            <a:ext cx="235464" cy="1541819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/>
          <p:cNvCxnSpPr>
            <a:cxnSpLocks/>
            <a:endCxn id="24" idx="0"/>
          </p:cNvCxnSpPr>
          <p:nvPr/>
        </p:nvCxnSpPr>
        <p:spPr>
          <a:xfrm rot="5400000">
            <a:off x="1997098" y="2350122"/>
            <a:ext cx="235464" cy="52121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/>
          <p:cNvCxnSpPr>
            <a:cxnSpLocks/>
            <a:endCxn id="25" idx="0"/>
          </p:cNvCxnSpPr>
          <p:nvPr/>
        </p:nvCxnSpPr>
        <p:spPr>
          <a:xfrm rot="16200000" flipH="1">
            <a:off x="2501153" y="2367276"/>
            <a:ext cx="235464" cy="486901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42216" y="2728459"/>
            <a:ext cx="982800" cy="7907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Юридически лица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195736" y="308273"/>
            <a:ext cx="44644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Calibri" panose="020F0502020204030204" pitchFamily="34" charset="0"/>
                <a:cs typeface="Arial" panose="020B0604020202020204" pitchFamily="34" charset="0"/>
              </a:rPr>
              <a:t>Целеви крайни получатели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62824" y="2728459"/>
            <a:ext cx="982800" cy="7907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Физически лица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70936" y="2728459"/>
            <a:ext cx="982800" cy="79071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Публично-частни партньорства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79048" y="2728459"/>
            <a:ext cx="982800" cy="790718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Общини и други публични организации</a:t>
            </a:r>
          </a:p>
        </p:txBody>
      </p:sp>
      <p:cxnSp>
        <p:nvCxnSpPr>
          <p:cNvPr id="45" name="Connector: Elbow 44"/>
          <p:cNvCxnSpPr>
            <a:cxnSpLocks/>
            <a:endCxn id="28" idx="0"/>
          </p:cNvCxnSpPr>
          <p:nvPr/>
        </p:nvCxnSpPr>
        <p:spPr>
          <a:xfrm rot="16200000" flipH="1">
            <a:off x="3005209" y="1863220"/>
            <a:ext cx="235464" cy="1495013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10800000">
            <a:off x="323206" y="3645122"/>
            <a:ext cx="4038399" cy="236275"/>
          </a:xfrm>
          <a:prstGeom prst="triangle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bg-BG" sz="9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3616" y="4005163"/>
            <a:ext cx="1442999" cy="699828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Собственици на финансираните активи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386538" y="4005163"/>
            <a:ext cx="1483910" cy="699828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2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Оператори на финансираните активи</a:t>
            </a:r>
          </a:p>
        </p:txBody>
      </p:sp>
      <p:sp>
        <p:nvSpPr>
          <p:cNvPr id="93" name="Rectangle 2"/>
          <p:cNvSpPr>
            <a:spLocks noChangeArrowheads="1"/>
          </p:cNvSpPr>
          <p:nvPr/>
        </p:nvSpPr>
        <p:spPr bwMode="auto">
          <a:xfrm>
            <a:off x="4903872" y="1718683"/>
            <a:ext cx="4105026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just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Допустими крайни получатели по мерките за енергийна ефективност:</a:t>
            </a:r>
          </a:p>
          <a:p>
            <a:pPr marL="177800" indent="-177800" algn="just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Собственици на еднофамилни жилищни сгради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Висши учебни заведения и юридически лица, които управляват студентски общежития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1700808"/>
            <a:ext cx="410413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Допустими крайни получатели по ПО 1 и ПО 6</a:t>
            </a:r>
          </a:p>
        </p:txBody>
      </p:sp>
    </p:spTree>
    <p:extLst>
      <p:ext uri="{BB962C8B-B14F-4D97-AF65-F5344CB8AC3E}">
        <p14:creationId xmlns:p14="http://schemas.microsoft.com/office/powerpoint/2010/main" val="171360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95736" y="308273"/>
            <a:ext cx="460851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Calibri" panose="020F0502020204030204" pitchFamily="34" charset="0"/>
                <a:cs typeface="Arial" panose="020B0604020202020204" pitchFamily="34" charset="0"/>
              </a:rPr>
              <a:t>Комбиниране на подкрепа с БФП и ФИ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5536" y="1700808"/>
            <a:ext cx="3744416" cy="2880320"/>
            <a:chOff x="467544" y="970244"/>
            <a:chExt cx="3675160" cy="2458756"/>
          </a:xfrm>
        </p:grpSpPr>
        <p:sp>
          <p:nvSpPr>
            <p:cNvPr id="31" name="Rectangle 30"/>
            <p:cNvSpPr/>
            <p:nvPr/>
          </p:nvSpPr>
          <p:spPr>
            <a:xfrm>
              <a:off x="1797596" y="970244"/>
              <a:ext cx="982800" cy="302075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400" b="1" dirty="0">
                  <a:solidFill>
                    <a:schemeClr val="accent6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ФГР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7544" y="1776376"/>
              <a:ext cx="1225096" cy="932544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Градско </a:t>
              </a:r>
              <a:b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развитие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39552" y="2214451"/>
              <a:ext cx="1089645" cy="406157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Културна инфраструктура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792263" y="2204864"/>
              <a:ext cx="982800" cy="433388"/>
            </a:xfrm>
            <a:prstGeom prst="rect">
              <a:avLst/>
            </a:prstGeom>
            <a:noFill/>
            <a:ln w="95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accent3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Студентски общежития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34866" y="2214451"/>
              <a:ext cx="1137162" cy="416074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Обекти от </a:t>
              </a:r>
              <a:r>
                <a:rPr lang="bg-BG" sz="1200" b="1" dirty="0" err="1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нац</a:t>
              </a:r>
              <a:r>
                <a:rPr lang="bg-BG" sz="1200" b="1" dirty="0">
                  <a:solidFill>
                    <a:schemeClr val="accent2">
                      <a:lumMod val="7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 и свет. значение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743678" y="1776376"/>
              <a:ext cx="1081080" cy="932544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Енергийна </a:t>
              </a:r>
              <a:b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ефективност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895806" y="1776376"/>
              <a:ext cx="1246898" cy="932544"/>
            </a:xfrm>
            <a:prstGeom prst="rect">
              <a:avLst/>
            </a:prstGeom>
            <a:noFill/>
            <a:ln w="9525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schemeClr val="tx2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Туризъм и култ. наследство </a:t>
              </a:r>
            </a:p>
          </p:txBody>
        </p:sp>
        <p:cxnSp>
          <p:nvCxnSpPr>
            <p:cNvPr id="69" name="Connector: Elbow 68"/>
            <p:cNvCxnSpPr>
              <a:cxnSpLocks/>
              <a:stCxn id="31" idx="2"/>
              <a:endCxn id="32" idx="0"/>
            </p:cNvCxnSpPr>
            <p:nvPr/>
          </p:nvCxnSpPr>
          <p:spPr>
            <a:xfrm rot="5400000">
              <a:off x="1432516" y="919895"/>
              <a:ext cx="504057" cy="120890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or: Elbow 69"/>
            <p:cNvCxnSpPr>
              <a:cxnSpLocks/>
              <a:stCxn id="31" idx="2"/>
              <a:endCxn id="67" idx="0"/>
            </p:cNvCxnSpPr>
            <p:nvPr/>
          </p:nvCxnSpPr>
          <p:spPr>
            <a:xfrm rot="5400000">
              <a:off x="2034579" y="1521958"/>
              <a:ext cx="504057" cy="477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or: Elbow 70"/>
            <p:cNvCxnSpPr>
              <a:cxnSpLocks/>
              <a:stCxn id="31" idx="2"/>
              <a:endCxn id="68" idx="0"/>
            </p:cNvCxnSpPr>
            <p:nvPr/>
          </p:nvCxnSpPr>
          <p:spPr>
            <a:xfrm rot="16200000" flipH="1">
              <a:off x="2652097" y="909217"/>
              <a:ext cx="504057" cy="123026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2017216" y="1369940"/>
              <a:ext cx="540000" cy="22615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Дълг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177970" y="1363058"/>
              <a:ext cx="540000" cy="22615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Дълг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82340" y="1363058"/>
              <a:ext cx="540000" cy="22615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Дълг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792263" y="3135342"/>
              <a:ext cx="982800" cy="293658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bg-BG" sz="1200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УО на ОПРР</a:t>
              </a:r>
            </a:p>
          </p:txBody>
        </p:sp>
        <p:cxnSp>
          <p:nvCxnSpPr>
            <p:cNvPr id="77" name="Connector: Elbow 76"/>
            <p:cNvCxnSpPr>
              <a:cxnSpLocks/>
              <a:stCxn id="76" idx="0"/>
              <a:endCxn id="32" idx="2"/>
            </p:cNvCxnSpPr>
            <p:nvPr/>
          </p:nvCxnSpPr>
          <p:spPr>
            <a:xfrm rot="16200000" flipV="1">
              <a:off x="1468667" y="2320345"/>
              <a:ext cx="426422" cy="120357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or: Elbow 77"/>
            <p:cNvCxnSpPr>
              <a:cxnSpLocks/>
              <a:stCxn id="76" idx="0"/>
              <a:endCxn id="67" idx="2"/>
            </p:cNvCxnSpPr>
            <p:nvPr/>
          </p:nvCxnSpPr>
          <p:spPr>
            <a:xfrm rot="5400000" flipH="1" flipV="1">
              <a:off x="2070729" y="2921854"/>
              <a:ext cx="426422" cy="55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or: Elbow 78"/>
            <p:cNvCxnSpPr>
              <a:cxnSpLocks/>
              <a:stCxn id="76" idx="0"/>
              <a:endCxn id="68" idx="2"/>
            </p:cNvCxnSpPr>
            <p:nvPr/>
          </p:nvCxnSpPr>
          <p:spPr>
            <a:xfrm rot="5400000" flipH="1" flipV="1">
              <a:off x="2688247" y="2304335"/>
              <a:ext cx="426422" cy="1235593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2015776" y="2874137"/>
              <a:ext cx="540000" cy="1948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БФП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76530" y="2874137"/>
              <a:ext cx="540000" cy="1948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БФП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890966" y="2874137"/>
              <a:ext cx="540000" cy="19482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bg-BG" sz="12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БФП</a:t>
              </a:r>
            </a:p>
          </p:txBody>
        </p:sp>
      </p:grpSp>
      <p:sp>
        <p:nvSpPr>
          <p:cNvPr id="83" name="Rectangle 2"/>
          <p:cNvSpPr>
            <a:spLocks noChangeArrowheads="1"/>
          </p:cNvSpPr>
          <p:nvPr/>
        </p:nvSpPr>
        <p:spPr bwMode="auto">
          <a:xfrm>
            <a:off x="4410480" y="1077970"/>
            <a:ext cx="4337984" cy="379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defRPr/>
            </a:pPr>
            <a:r>
              <a:rPr lang="ru-RU" alt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Комбинираната подкрепа с БФП и ФИ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за допустими проекти, чиито потенциал за генериране на приходи не е достатъчен за обслужване на кредит, т.е. не биха могли да бъдат финансирани само чрез ФИ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Безвъзмездна помощ не се използва за изплащане на финансиране, предоставено от финансов инструмент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ru-RU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Кредит, </a:t>
            </a: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предоставен от ФГР не може да се използва като мостово финансиране за получаване на безвъзмездна помощ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 algn="just" eaLnBrk="1" hangingPunct="1">
              <a:spcBef>
                <a:spcPts val="0"/>
              </a:spcBef>
              <a:spcAft>
                <a:spcPts val="2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Изисква се ясно разграничение, между допустимите дейности и разходи, финансирани с кредит и безвъзмездна помощ, вкл. по отношение на разходи за ДДС</a:t>
            </a:r>
            <a:r>
              <a:rPr lang="en-US" altLang="bg-BG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altLang="bg-BG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8" y="836712"/>
            <a:ext cx="489654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Секторен обхват на </a:t>
            </a:r>
          </a:p>
          <a:p>
            <a:r>
              <a:rPr 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задължителната комбинация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140C8D0-2204-4C17-AF10-9D3BA13035F5}"/>
              </a:ext>
            </a:extLst>
          </p:cNvPr>
          <p:cNvSpPr txBox="1"/>
          <p:nvPr/>
        </p:nvSpPr>
        <p:spPr>
          <a:xfrm>
            <a:off x="1075026" y="4988240"/>
            <a:ext cx="655272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Възможна е комбинация и в други инвестиционни приоритети на ПО 1:</a:t>
            </a:r>
          </a:p>
          <a:p>
            <a:pPr marL="285750" indent="-285750">
              <a:buFontTx/>
              <a:buChar char="-"/>
            </a:pPr>
            <a:r>
              <a:rPr 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Градски транспорт;</a:t>
            </a:r>
          </a:p>
          <a:p>
            <a:pPr marL="285750" indent="-285750">
              <a:buFontTx/>
              <a:buChar char="-"/>
            </a:pPr>
            <a:r>
              <a:rPr 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Градска среда и т.н.;</a:t>
            </a:r>
          </a:p>
          <a:p>
            <a:pPr marL="285750" indent="-285750">
              <a:buFontTx/>
              <a:buChar char="-"/>
            </a:pPr>
            <a:r>
              <a:rPr 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Зони с потенциал за икономическо развитие.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9DC9CB-D774-4445-9794-90FCE55FADCF}"/>
              </a:ext>
            </a:extLst>
          </p:cNvPr>
          <p:cNvSpPr txBox="1"/>
          <p:nvPr/>
        </p:nvSpPr>
        <p:spPr>
          <a:xfrm>
            <a:off x="986758" y="6066770"/>
            <a:ext cx="655272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bg-BG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Спортна инфраструктура е допустима само с Финансови инструменти.</a:t>
            </a:r>
          </a:p>
        </p:txBody>
      </p:sp>
    </p:spTree>
    <p:extLst>
      <p:ext uri="{BB962C8B-B14F-4D97-AF65-F5344CB8AC3E}">
        <p14:creationId xmlns:p14="http://schemas.microsoft.com/office/powerpoint/2010/main" val="185005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8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95736" y="308273"/>
            <a:ext cx="42485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Calibri" panose="020F0502020204030204" pitchFamily="34" charset="0"/>
                <a:cs typeface="Arial" panose="020B0604020202020204" pitchFamily="34" charset="0"/>
              </a:rPr>
              <a:t>Механизъм на комбинация с БФП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71917956"/>
              </p:ext>
            </p:extLst>
          </p:nvPr>
        </p:nvGraphicFramePr>
        <p:xfrm>
          <a:off x="1" y="764704"/>
          <a:ext cx="8834188" cy="5491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394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fld id="{D7E63A33-8271-4DD0-9C48-789913D7C115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195736" y="308273"/>
            <a:ext cx="42485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bg-BG" b="1" dirty="0">
                <a:latin typeface="Calibri" panose="020F0502020204030204" pitchFamily="34" charset="0"/>
                <a:cs typeface="Arial" panose="020B0604020202020204" pitchFamily="34" charset="0"/>
              </a:rPr>
              <a:t>Комбинация на ФИ с БФП - процедура</a:t>
            </a:r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467544" y="836712"/>
            <a:ext cx="8280920" cy="527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700" b="1" dirty="0">
                <a:latin typeface="Calibri" panose="020F0502020204030204" pitchFamily="34" charset="0"/>
                <a:cs typeface="Calibri" panose="020F0502020204030204" pitchFamily="34" charset="0"/>
              </a:rPr>
              <a:t>Механизъм на кандидатстване за комбинирана подкрепа с кредит от ФГР с БФП от УО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КП подава към ФГР проектно предложение, придружено с бизнес план.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ФГР оценява проектната документация: допустимост на дейностите и разходите, параметри на бизнес плана, финансово състояние на кандидата, жизнеспособност на проекта, спазване на правилата за държавна помощ по отношение на ФИ, принос към постигане на индикаторите в инвестиционната стратегия на ФГР и др.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ФГР определя недостига на финансиране </a:t>
            </a:r>
            <a:r>
              <a:rPr lang="en-GB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(funding gap) </a:t>
            </a: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и изготвя становище за финансовата структура на проекта и необходимостта от БФП.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КП</a:t>
            </a:r>
            <a:r>
              <a:rPr lang="en-GB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подава проектното предложение с искане за БФП чрез ИСУН 2020.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Междинното звено или УО правят оценка на проекта от гл. т. на БФП, оценяват допустимостта на дейностите и разходите, спазването на правилата за държавна помощ по отношение на БФП, приноса към индикаторите на програмата и т.н.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Ако е необходимо, кандидатът актуализира проектното предложение с цел адресиране на коментари от страна на УО или междинното звено. 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700" dirty="0">
                <a:latin typeface="Calibri" panose="020F0502020204030204" pitchFamily="34" charset="0"/>
                <a:cs typeface="Calibri" panose="020F0502020204030204" pitchFamily="34" charset="0"/>
              </a:rPr>
              <a:t>В случай че проектът е одобрен </a:t>
            </a:r>
            <a:r>
              <a:rPr lang="ru-RU" altLang="bg-BG" sz="1700" dirty="0">
                <a:latin typeface="Calibri" panose="020F0502020204030204" pitchFamily="34" charset="0"/>
                <a:cs typeface="Arial" panose="020B0604020202020204" pitchFamily="34" charset="0"/>
              </a:rPr>
              <a:t>от МЗ/УО, УО издава решение за предоставяне на БФП;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ru-RU" altLang="bg-BG" sz="1700" dirty="0">
                <a:latin typeface="Calibri" panose="020F0502020204030204" pitchFamily="34" charset="0"/>
                <a:cs typeface="Arial" panose="020B0604020202020204" pitchFamily="34" charset="0"/>
              </a:rPr>
              <a:t>След представяне на необходимите документи се подписва административен договор за БФП между КП и УО;</a:t>
            </a:r>
          </a:p>
          <a:p>
            <a:pPr marL="177800" indent="-177800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buFont typeface="Wingdings" panose="05000000000000000000" pitchFamily="2" charset="2"/>
              <a:buChar char="§"/>
              <a:defRPr/>
            </a:pPr>
            <a:r>
              <a:rPr lang="bg-BG" altLang="bg-BG" sz="1700" dirty="0">
                <a:latin typeface="Calibri" panose="020F0502020204030204" pitchFamily="34" charset="0"/>
                <a:cs typeface="Arial" panose="020B0604020202020204" pitchFamily="34" charset="0"/>
              </a:rPr>
              <a:t>КП сключва договор за заем с Фонда за градско развитие. </a:t>
            </a:r>
            <a:endParaRPr lang="en-GB" altLang="bg-BG" sz="17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 eaLnBrk="1" hangingPunct="1">
              <a:spcBef>
                <a:spcPts val="0"/>
              </a:spcBef>
              <a:spcAft>
                <a:spcPts val="300"/>
              </a:spcAft>
              <a:buClr>
                <a:srgbClr val="1F497D"/>
              </a:buClr>
              <a:buSzPct val="110000"/>
              <a:defRPr/>
            </a:pPr>
            <a:r>
              <a:rPr lang="bg-BG" altLang="bg-BG" sz="1200" dirty="0"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GB" altLang="bg-BG" sz="12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52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12700">
          <a:solidFill>
            <a:schemeClr val="accent1">
              <a:lumMod val="75000"/>
            </a:schemeClr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17009</TotalTime>
  <Words>1949</Words>
  <Application>Microsoft Office PowerPoint</Application>
  <PresentationFormat>On-screen Show (4:3)</PresentationFormat>
  <Paragraphs>240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ФИНАНСОВ ИНСТРУМЕНТ:  ФОНД ЗА ГРАДСКО РАЗВИТИЕ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Контакти</vt:lpstr>
    </vt:vector>
  </TitlesOfParts>
  <Company>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e.gerdjikova</dc:creator>
  <cp:lastModifiedBy>Димитър Черкезов</cp:lastModifiedBy>
  <cp:revision>2386</cp:revision>
  <cp:lastPrinted>2016-12-02T15:39:19Z</cp:lastPrinted>
  <dcterms:created xsi:type="dcterms:W3CDTF">2011-06-13T12:15:19Z</dcterms:created>
  <dcterms:modified xsi:type="dcterms:W3CDTF">2017-06-22T08:13:03Z</dcterms:modified>
</cp:coreProperties>
</file>